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5143500" cx="9144000"/>
  <p:notesSz cx="6858000" cy="9144000"/>
  <p:embeddedFontLst>
    <p:embeddedFont>
      <p:font typeface="Proxima Nova"/>
      <p:regular r:id="rId120"/>
      <p:bold r:id="rId121"/>
      <p:italic r:id="rId122"/>
      <p:boldItalic r:id="rId123"/>
    </p:embeddedFont>
    <p:embeddedFont>
      <p:font typeface="Proxima Nova Extrabold"/>
      <p:bold r:id="rId124"/>
    </p:embeddedFont>
    <p:embeddedFont>
      <p:font typeface="Oswald"/>
      <p:regular r:id="rId125"/>
      <p:bold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573">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3C15886-9851-4EC1-BB28-9FDD6E91BA55}">
  <a:tblStyle styleId="{F3C15886-9851-4EC1-BB28-9FDD6E91BA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573"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6" Type="http://schemas.openxmlformats.org/officeDocument/2006/relationships/font" Target="fonts/Oswald-bold.fntdata"/><Relationship Id="rId26" Type="http://schemas.openxmlformats.org/officeDocument/2006/relationships/slide" Target="slides/slide20.xml"/><Relationship Id="rId121" Type="http://schemas.openxmlformats.org/officeDocument/2006/relationships/font" Target="fonts/ProximaNova-bold.fntdata"/><Relationship Id="rId25" Type="http://schemas.openxmlformats.org/officeDocument/2006/relationships/slide" Target="slides/slide19.xml"/><Relationship Id="rId120" Type="http://schemas.openxmlformats.org/officeDocument/2006/relationships/font" Target="fonts/ProximaNova-regular.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Oswald-regular.fntdata"/><Relationship Id="rId29" Type="http://schemas.openxmlformats.org/officeDocument/2006/relationships/slide" Target="slides/slide23.xml"/><Relationship Id="rId124" Type="http://schemas.openxmlformats.org/officeDocument/2006/relationships/font" Target="fonts/ProximaNovaExtrabold-bold.fntdata"/><Relationship Id="rId123" Type="http://schemas.openxmlformats.org/officeDocument/2006/relationships/font" Target="fonts/ProximaNova-boldItalic.fntdata"/><Relationship Id="rId122" Type="http://schemas.openxmlformats.org/officeDocument/2006/relationships/font" Target="fonts/ProximaNova-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XWwwtEaMSzw&amp;feature=youtu.be&amp;ab_channel=Hootsuit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owardsdatascience.com/netflix-recommender-system-a-big-data-case-study-19cfa6d56ff5"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epmind.com/blog/article/safety-first-ai-autonomous-data-centre-cooling-and-industrial-control" TargetMode="Externa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8L0f5Uy0AXJ6XHlRrh40ymj6y-aOs22r?usp=sharing" TargetMode="External"/><Relationship Id="rId3" Type="http://schemas.openxmlformats.org/officeDocument/2006/relationships/hyperlink" Target="https://drive.google.com/file/d/1wSHVz4vOxRWugr6UO2MYq7PhHpK2hbeW/view?usp=sharing" TargetMode="External"/><Relationship Id="rId4" Type="http://schemas.openxmlformats.org/officeDocument/2006/relationships/hyperlink" Target="https://drive.google.com/file/d/1Fj2I3HSs9fVbcLjnZV8x6y-WluoQtlnA/view?usp=sharing" TargetMode="External"/><Relationship Id="rId9" Type="http://schemas.openxmlformats.org/officeDocument/2006/relationships/hyperlink" Target="https://drive.google.com/drive/folders/18L0f5Uy0AXJ6XHlRrh40ymj6y-aOs22r?usp=sharing" TargetMode="External"/><Relationship Id="rId5" Type="http://schemas.openxmlformats.org/officeDocument/2006/relationships/hyperlink" Target="https://drive.google.com/file/d/1ggy6SLy49kbqNPN4oeJSR2UegoMGUUXb/view?usp=sharing" TargetMode="External"/><Relationship Id="rId6" Type="http://schemas.openxmlformats.org/officeDocument/2006/relationships/hyperlink" Target="https://drive.google.com/file/d/1PgGMaU1vFMoukMhixmmZRXvnM-1JrO7P/view?usp=sharing" TargetMode="External"/><Relationship Id="rId7" Type="http://schemas.openxmlformats.org/officeDocument/2006/relationships/hyperlink" Target="https://drive.google.com/file/d/1bTJuJTprMJ5KGQrB8vJ2snbX3X46IwM-/view?usp=sharing" TargetMode="External"/><Relationship Id="rId8" Type="http://schemas.openxmlformats.org/officeDocument/2006/relationships/hyperlink" Target="https://docs.google.com/presentation/d/1XjYoPCC0UkeO0AWG6wlue7GnwP8Ji1faRQE_8FQXMQo/edit?usp=sharing" TargetMode="Externa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drive/folders/18L0f5Uy0AXJ6XHlRrh40ymj6y-aOs22r?usp=sharing" TargetMode="External"/><Relationship Id="rId3" Type="http://schemas.openxmlformats.org/officeDocument/2006/relationships/hyperlink" Target="https://docs.google.com/presentation/d/1XjYoPCC0UkeO0AWG6wlue7GnwP8Ji1faRQE_8FQXMQo/edit?usp=sharing" TargetMode="Externa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ashingtonpost.com/technology/2020/12/03/timnit-gebru-google-fired/"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XjYoPCC0UkeO0AWG6wlue7GnwP8Ji1faRQE_8FQXMQo/edit?usp=sharing" TargetMode="Externa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5347bb8885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347bb8885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a8636c76cb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a8636c76cb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a:t>
            </a:r>
            <a:r>
              <a:rPr lang="en">
                <a:solidFill>
                  <a:schemeClr val="dk1"/>
                </a:solidFill>
              </a:rPr>
              <a:t>Client Success Manager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PURPOSE: </a:t>
            </a:r>
            <a:r>
              <a:rPr b="1" lang="en">
                <a:solidFill>
                  <a:schemeClr val="dk1"/>
                </a:solidFill>
              </a:rPr>
              <a:t>Introduce GA to the participants and explain our history and mission.</a:t>
            </a:r>
            <a:endParaRPr b="1">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b1d98a64e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b1d98a64e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PURPOSE: Frame how an organization’s culture can hinder AI success.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 company’s culture — from the way it views and shares data to the way it makes decisions — can impact its ability to make AI a reality.</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Sharing data: We mentioned this in the program before, but if teams are incentivized to hold onto their data and not share it broadly, it will be hard to ensure you have the data you need to make projects successful.</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Data as a first-class asset: How is data viewed internally? When we say it’s a first-class asset, is it thought of as a resource like a manufacturing plant at a car company?</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A car manufacturer would not have their factory and robots in disarray — the same thing for your data if you think of it as an asset.</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A manufacturer would also not let a plant sit idle and be unused. Similarly, are you encouraging actual use of the data? If you have these resources but don’t use them, what’s the point?</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No common understanding: If leaders and individuals think AI will disrupt their work or are not relevant for them, it will be hard to get buy-in for projects requiring cross-functional resources.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Decision-making: If it’s done subjectively or consensus rather than by actual data, it will be hard to change mindsets enough to have leadership see an AI solution's value.</a:t>
            </a:r>
            <a:endParaRPr>
              <a:solidFill>
                <a:srgbClr val="0E101A"/>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b0c13bcc85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b0c13bcc85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Guide students to reflect on culture challenges in their organization.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Based on student responses, facilitate a brief discussion on the exact challenges they’re facing: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do these challenges actually play out?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do they look like internally?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do you typically cope with them?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that we recognize these challenges can be systemic and not easily fixed with just a few actions. Our goal is to surface the issues, make students aware of them, and start having a dialogue with colleagues about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use the Zoom annotation feature to add a stamp or marker indicating what area their challenges are mostly related to.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any additional thoughts.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a0ffe4cf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a0ffe4cf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PURPOSE: Introduce ways to build a culture conducive to AI.</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None of these are fast fixes or things that can be quickly implemented. But actions like these, whether tangible activities or mindset shifts, can start to facilitate a culture that’s more receptive to AI.</a:t>
            </a:r>
            <a:endParaRPr>
              <a:solidFill>
                <a:srgbClr val="0E101A"/>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b0c13bcc85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b0c13bcc85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AI governance models as a way to build an AI-supportive culture.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organizations have data governance frameworks or models to ensure efficient and appropriate use of data internally.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Similarly, organizations have started to implement AI governance frameworks to ensure AI is done responsibly and smartly across the company.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some things that an AI governance approach oversees.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If the client has provided a specific AI governance framework or model, swap it in here.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b1d98a64e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b1d98a64e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a real example of AI governance at an organization.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highlight>
                  <a:srgbClr val="F5D227"/>
                </a:highlight>
              </a:rPr>
              <a:t>Customize it!</a:t>
            </a:r>
            <a:r>
              <a:rPr lang="en">
                <a:solidFill>
                  <a:schemeClr val="dk1"/>
                </a:solidFill>
              </a:rPr>
              <a:t> You can swap in a different example here.</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9fe2c6224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9fe2c6224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rgbClr val="0E101A"/>
                </a:solidFill>
              </a:rPr>
              <a:t>PURPOSE: Give students time to think through setting up their project for success and avoiding failures.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instructions are on the next slide.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9" name="Shape 1549"/>
        <p:cNvGrpSpPr/>
        <p:nvPr/>
      </p:nvGrpSpPr>
      <p:grpSpPr>
        <a:xfrm>
          <a:off x="0" y="0"/>
          <a:ext cx="0" cy="0"/>
          <a:chOff x="0" y="0"/>
          <a:chExt cx="0" cy="0"/>
        </a:xfrm>
      </p:grpSpPr>
      <p:sp>
        <p:nvSpPr>
          <p:cNvPr id="1550" name="Google Shape;1550;gb1844d44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1" name="Google Shape;1551;gb1844d44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time to think through how to set up their project for success and avoid failures.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time allows, have one representative from each group share one problem and related solution that their group came up with.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b="1">
              <a:solidFill>
                <a:schemeClr val="dk1"/>
              </a:solidFill>
              <a:highlight>
                <a:srgbClr val="FFD966"/>
              </a:highlight>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a8636c76cb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a8636c76cb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b="1" lang="en"/>
              <a:t>: </a:t>
            </a:r>
            <a:r>
              <a:rPr lang="en"/>
              <a:t>30 Minutes</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a8636c76cb_1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a8636c76cb_1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b="1" lang="en">
                <a:solidFill>
                  <a:schemeClr val="dk1"/>
                </a:solidFill>
              </a:rPr>
              <a:t>Recap what was covered in the workshop.</a:t>
            </a:r>
            <a:endParaRPr b="1"/>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a8636c76cb_1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a8636c76cb_1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An opportunity for participants to ask questions.</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ask questions.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8636c76cb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8636c76cb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a:t>
            </a:r>
            <a:r>
              <a:rPr lang="en">
                <a:solidFill>
                  <a:schemeClr val="dk1"/>
                </a:solidFill>
              </a:rPr>
              <a:t>GA Team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Introduce GA team members (CSM, IM, and more) to the participants and explain our history and mission.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Work with your GA team to get their pictures/names/titles onto the slide.</a:t>
            </a:r>
            <a:endParaRPr b="1">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a8636c76cb_1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a8636c76cb_1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2" name="Shape 1602"/>
        <p:cNvGrpSpPr/>
        <p:nvPr/>
      </p:nvGrpSpPr>
      <p:grpSpPr>
        <a:xfrm>
          <a:off x="0" y="0"/>
          <a:ext cx="0" cy="0"/>
          <a:chOff x="0" y="0"/>
          <a:chExt cx="0" cy="0"/>
        </a:xfrm>
      </p:grpSpPr>
      <p:sp>
        <p:nvSpPr>
          <p:cNvPr id="1603" name="Google Shape;1603;ga8636c76cb_1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4" name="Google Shape;1604;ga8636c76cb_1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Get participants to synthesize their day in these three key categories.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five minutes for students to work independently and five minutes to debrief as a group.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See the activity guide on the previous skipped slide for further context on running this exercise.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Have participants write their answers on a sheet of paper or Post-it note and hold their responses up to the screen when finished.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1" name="Shape 1621"/>
        <p:cNvGrpSpPr/>
        <p:nvPr/>
      </p:nvGrpSpPr>
      <p:grpSpPr>
        <a:xfrm>
          <a:off x="0" y="0"/>
          <a:ext cx="0" cy="0"/>
          <a:chOff x="0" y="0"/>
          <a:chExt cx="0" cy="0"/>
        </a:xfrm>
      </p:grpSpPr>
      <p:sp>
        <p:nvSpPr>
          <p:cNvPr id="1622" name="Google Shape;1622;ga8636c76cb_1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3" name="Google Shape;1623;ga8636c76cb_1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Ensure students provide feedback on their experience before they leave.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Customize it!</a:t>
            </a:r>
            <a:r>
              <a:rPr b="1" lang="en">
                <a:solidFill>
                  <a:schemeClr val="dk1"/>
                </a:solidFill>
              </a:rPr>
              <a:t> </a:t>
            </a:r>
            <a:r>
              <a:rPr lang="en">
                <a:solidFill>
                  <a:schemeClr val="dk1"/>
                </a:solidFill>
              </a:rPr>
              <a:t>Work with your CSM to include the updated feedback form scanner here.</a:t>
            </a:r>
            <a:endParaRPr b="1">
              <a:solidFill>
                <a:schemeClr val="dk1"/>
              </a:solidFill>
              <a:highlight>
                <a:srgbClr val="FFD800"/>
              </a:highlight>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9" name="Shape 1629"/>
        <p:cNvGrpSpPr/>
        <p:nvPr/>
      </p:nvGrpSpPr>
      <p:grpSpPr>
        <a:xfrm>
          <a:off x="0" y="0"/>
          <a:ext cx="0" cy="0"/>
          <a:chOff x="0" y="0"/>
          <a:chExt cx="0" cy="0"/>
        </a:xfrm>
      </p:grpSpPr>
      <p:sp>
        <p:nvSpPr>
          <p:cNvPr id="1630" name="Google Shape;1630;g5347bb8885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1" name="Google Shape;1631;g5347bb8885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a8636c76cb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a8636c76cb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a:t>
            </a:r>
            <a:r>
              <a:rPr lang="en">
                <a:solidFill>
                  <a:schemeClr val="dk1"/>
                </a:solidFill>
              </a:rPr>
              <a:t>Instructor No. 1</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Introduce yourself and your background to participants.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Fill out the missing sections of this slide with your information: photo, name, title, and relevant bio.</a:t>
            </a:r>
            <a:endParaRPr b="1">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a8636c76c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a8636c76c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SPEAKER: </a:t>
            </a:r>
            <a:r>
              <a:rPr lang="en">
                <a:solidFill>
                  <a:schemeClr val="dk1"/>
                </a:solidFill>
              </a:rPr>
              <a:t>Instructor No. 2</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Introduce yourself and your background to participants.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Fill out the missing sections of this slide with your information: photo, name, title, and relevant bio.</a:t>
            </a:r>
            <a:endParaRPr b="1">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8636c76cb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8636c76cb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b="1" lang="en">
                <a:solidFill>
                  <a:schemeClr val="dk1"/>
                </a:solidFill>
              </a:rPr>
              <a:t>Establish ground rules about how participants should act and interact during the program.</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if participants want to share any other ground rules.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Work with your GA team to source any additional slides that describe classroom norms and rules for remote classrooms.</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a8636c76cb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a8636c76cb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Frame the ultimate goals for the workshop.</a:t>
            </a:r>
            <a:endParaRPr b="1"/>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a8636c76cb_1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a8636c76cb_1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Share detailed timing for the program.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Call out timing of breaks and lunch.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these are rough estimates, but we’ll try to stick to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endParaRPr b="1">
              <a:solidFill>
                <a:schemeClr val="dk1"/>
              </a:solidFill>
              <a:highlight>
                <a:srgbClr val="F5D227"/>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this agenda if you’re teaching the program all in one day. Delete the next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Update this agenda if the program starts or ends at different times. </a:t>
            </a:r>
            <a:endParaRPr b="1">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aa8beb58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aa8beb58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Share detailed timing for the program.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Call out timing of breaks and lunch.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these are rough estimates, but we’ll try to stick to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endParaRPr b="1">
              <a:solidFill>
                <a:schemeClr val="dk1"/>
              </a:solidFill>
              <a:highlight>
                <a:srgbClr val="F5D227"/>
              </a:highlight>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Use this agenda if you’re teaching the program over two chunks. Delete the previous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Update this agenda if the program starts or ends at different times.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a68ab24631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a68ab24631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a:t>
            </a:r>
            <a:r>
              <a:rPr b="1" lang="en">
                <a:solidFill>
                  <a:schemeClr val="dk1"/>
                </a:solidFill>
              </a:rPr>
              <a:t>Get students to reflect on preconceptions and opinions about AI.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can take this prompt in any direction they want: AI for work, AI in their personal lives, AI in the movies or pop culture, and more. It’s mostly for them to start thinking about what AI</a:t>
            </a:r>
            <a:r>
              <a:rPr lang="en">
                <a:solidFill>
                  <a:schemeClr val="dk1"/>
                </a:solidFill>
              </a:rPr>
              <a:t> is</a:t>
            </a:r>
            <a:r>
              <a:rPr lang="en">
                <a:solidFill>
                  <a:schemeClr val="dk1"/>
                </a:solidFill>
              </a:rPr>
              <a:t> and what it means to them.</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a screenshot of this slide and drop it in the Slack channel.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to thread their responses. They don’t need to wait to press enter — it will be like "calling out" in a physical classroom.</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347bb8885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347bb8885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105 </a:t>
            </a:r>
            <a:r>
              <a:rPr lang="en"/>
              <a:t>Minutes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347bb8885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347bb8885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8636c76cb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8636c76cb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5347bb8885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5347bb8885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Emphasize the level of understanding students need about AI.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Most of us probably don’t know how our phones work “under the hood” — but we know how to use </a:t>
            </a:r>
            <a:r>
              <a:rPr lang="en">
                <a:solidFill>
                  <a:schemeClr val="dk1"/>
                </a:solidFill>
              </a:rPr>
              <a:t>them</a:t>
            </a:r>
            <a:r>
              <a:rPr lang="en">
                <a:solidFill>
                  <a:schemeClr val="dk1"/>
                </a:solidFill>
              </a:rPr>
              <a:t> and get value from them.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5347bb8885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347bb8885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Emphasize the level of understanding students need about AI.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AI is similar — it’s not about understanding the mechanics, but knowing how it works and how it can help you.</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don’t be intimidated if AI seems complicated and scary.</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f087eac6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f087eac6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a:t>
            </a:r>
            <a:r>
              <a:rPr b="1" lang="en">
                <a:solidFill>
                  <a:schemeClr val="dk1"/>
                </a:solidFill>
              </a:rPr>
              <a:t>Define artificial intelligence and machine learning.</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There’s no one set definition of what AI is, and our understanding and definition of AI changes as technology develops. Tasks that would have been classified as AI in the past no longer are.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just a starting point for our understanding.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48acbb53b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48acbb53b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Expand on the relationship between AI and ML and why we’re focusing mostly on ML in this workshop.</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AI is a general, theoretical term for a machine that can respond to various inputs in useful ways.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Machine learning is a specific type of technology where a computer learns how to do something from examples. It’s one way to try to achieve AI.</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Currently, it’s the most effective approach that we have. As a result, this workshop will focus on machine learning.</a:t>
            </a:r>
            <a:endParaRPr>
              <a:solidFill>
                <a:srgbClr val="0E101A"/>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ac0912fe6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ac0912fe6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a68ab24631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a68ab24631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Make approaches to ML tangible through a simple example.</a:t>
            </a:r>
            <a:endParaRPr b="1"/>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Encourage students to think about different ways to approach this problem. There’s no one correct answer.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on to the next slide when students are done to reveal a few different approaches (no need to spend a lot of time debriefing).</a:t>
            </a:r>
            <a:endParaRPr>
              <a:solidFill>
                <a:schemeClr val="dk1"/>
              </a:solidFill>
            </a:endParaRPr>
          </a:p>
          <a:p>
            <a:pPr indent="-298450" lvl="0" marL="457200" rtl="0" algn="l">
              <a:spcBef>
                <a:spcPts val="0"/>
              </a:spcBef>
              <a:spcAft>
                <a:spcPts val="0"/>
              </a:spcAft>
              <a:buClr>
                <a:schemeClr val="dk1"/>
              </a:buClr>
              <a:buSzPts val="1100"/>
              <a:buChar char="●"/>
            </a:pPr>
            <a:r>
              <a:rPr lang="en" u="sng">
                <a:solidFill>
                  <a:schemeClr val="hlink"/>
                </a:solidFill>
                <a:hlinkClick r:id="rId2"/>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pairs.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a68ab24631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a68ab24631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Make approaches to ML tangible through a simple example.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the different methods, emphasizing how the approach changes in each 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to build in the types of ML that correspond with these options.</a:t>
            </a: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b0540222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b0540222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Explain supervised and unsupervised machine learning.</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Notice that in supervised learning, we’re providing labels for the examples upfront. This is the key difference between supervised and unsupervised techniques.</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slide builds on the previous simple explanations of each type.</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a68ab24631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a68ab24631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supervised learning in action.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you’ve walked through the examples, ask students: How were labels used in this example?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Learn more about this example </a:t>
            </a:r>
            <a:r>
              <a:rPr lang="en" u="sng">
                <a:solidFill>
                  <a:schemeClr val="hlink"/>
                </a:solidFill>
                <a:hlinkClick r:id="rId2"/>
              </a:rPr>
              <a:t>here</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You can swap in a different example of supervised learning in action here.</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a8636c76c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a8636c76c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a68ab24631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a68ab24631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unsupervised learning in action.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you’ve walked through the examples, ask students: Why is unsupervised learning a better approach here?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Learn more about this example </a:t>
            </a:r>
            <a:r>
              <a:rPr lang="en" u="sng">
                <a:solidFill>
                  <a:srgbClr val="0097A7"/>
                </a:solidFill>
                <a:hlinkClick r:id="rId2">
                  <a:extLst>
                    <a:ext uri="{A12FA001-AC4F-418D-AE19-62706E023703}">
                      <ahyp:hlinkClr val="tx"/>
                    </a:ext>
                  </a:extLst>
                </a:hlinkClick>
              </a:rPr>
              <a:t>here</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You can swap in a different example of unsupervised learning in action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b05402227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b05402227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reinforcement learning.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slide builds on the previous simple explanation.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bring this to life, mention how reinforcement learning is used in real life (for example, AlphaGo, the computer program built to defeat a human player at the game Go).</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a68ab24631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a68ab24631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reinforcement learning in action.</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reinforcement learning because the system has to learn to optimize temperature while minimizing power usage (i.e., minimize energy consumption). Additional operational constraints also need to be satisfied.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worth noting that there aren’t many success stories yet for reinforcement learning in the industry. Current techniques require quantities of data that are difficult to find outside of environments such as computer games, where you can generate as much data as you’d like.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Learn more about this example </a:t>
            </a:r>
            <a:r>
              <a:rPr lang="en" u="sng">
                <a:solidFill>
                  <a:srgbClr val="0097A7"/>
                </a:solidFill>
                <a:hlinkClick r:id="rId2">
                  <a:extLst>
                    <a:ext uri="{A12FA001-AC4F-418D-AE19-62706E023703}">
                      <ahyp:hlinkClr val="tx"/>
                    </a:ext>
                  </a:extLst>
                </a:hlinkClick>
              </a:rPr>
              <a:t>here</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5D227"/>
                </a:highlight>
              </a:rPr>
              <a:t>Customize it!</a:t>
            </a:r>
            <a:r>
              <a:rPr b="1" lang="en">
                <a:solidFill>
                  <a:schemeClr val="dk1"/>
                </a:solidFill>
              </a:rPr>
              <a:t> </a:t>
            </a:r>
            <a:r>
              <a:rPr lang="en">
                <a:solidFill>
                  <a:schemeClr val="dk1"/>
                </a:solidFill>
              </a:rPr>
              <a:t>You can swap in a different example of reinforcement learning in action here.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68ab24631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68ab24631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how different types of ML are actually used.</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different approaches to ML can help us solve different types of problems.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breakdown of a few types of problems that each method can help us solve.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Focus here on the smallest bubbles: the actual business applications of ML. You don’t need to worry about things like dimensionality reduction or regression — that’s for your data scientists to worry about. This is meant to provide a high-level understanding of how different types of ML work and how they can be used.</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48acbb53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b48acbb53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Show even more ML use cases.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br>
              <a:rPr lang="en">
                <a:solidFill>
                  <a:schemeClr val="dk1"/>
                </a:solidFill>
              </a:rPr>
            </a:br>
            <a:endParaRPr>
              <a:solidFill>
                <a:schemeClr val="dk1"/>
              </a:solidFill>
            </a:endParaRPr>
          </a:p>
          <a:p>
            <a:pPr indent="-298450" lvl="0" marL="457200" rtl="0" algn="l">
              <a:spcBef>
                <a:spcPts val="0"/>
              </a:spcBef>
              <a:spcAft>
                <a:spcPts val="0"/>
              </a:spcAft>
              <a:buClr>
                <a:srgbClr val="FF0000"/>
              </a:buClr>
              <a:buSzPts val="1100"/>
              <a:buChar char="●"/>
            </a:pPr>
            <a:r>
              <a:rPr lang="en">
                <a:solidFill>
                  <a:srgbClr val="FF0000"/>
                </a:solidFill>
              </a:rPr>
              <a:t>Feel free to drop in other examples here.</a:t>
            </a:r>
            <a:endParaRPr>
              <a:solidFill>
                <a:srgbClr val="FF0000"/>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0e938dd2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b0e938dd2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a68ab24631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a68ab24631_0_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Get students thinking about applying ML to their business.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 students know that anything goes at this point: big or small problems, feasible or not, in their team’s purview or outside of it, crazy, silly, and more.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students in the main Zoom room for this exercise.</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a68ab24631_2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a68ab24631_2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Get students thinking about applying ML to their business.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TEACHING TIPS: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Not every student has to share everything they brainstormed, but they should share as much as possible and note trends they observe.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Students will need to continue to work with this group throughout the workshop, so be sure to note down who is in each group to keep them consistent.</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u="sng">
                <a:solidFill>
                  <a:srgbClr val="4A6EE0"/>
                </a:solidFill>
                <a:hlinkClick r:id="rId2">
                  <a:extLst>
                    <a:ext uri="{A12FA001-AC4F-418D-AE19-62706E023703}">
                      <ahyp:hlinkClr val="tx"/>
                    </a:ext>
                  </a:extLst>
                </a:hlinkClick>
              </a:rPr>
              <a:t>Link to worksheets</a:t>
            </a:r>
            <a:endParaRPr u="sng">
              <a:solidFill>
                <a:srgbClr val="4A6EE0"/>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highlight>
                <a:srgbClr val="FFFF00"/>
              </a:highlight>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highlight>
                  <a:srgbClr val="FFDB00"/>
                </a:highlight>
              </a:rPr>
              <a:t>FOR REMOTE CLASSROOMS:</a:t>
            </a:r>
            <a:endParaRPr b="1">
              <a:solidFill>
                <a:srgbClr val="0E101A"/>
              </a:solidFill>
              <a:highlight>
                <a:srgbClr val="FFDB00"/>
              </a:highlight>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Set up breakout rooms for student groups. Take a screenshot of this slide and post it in the Slack channel before opening the rooms.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When there is only one minute left to go (at the 60-second mark), send a message to all rooms: “Start to wrap up your discussions. Rooms will close in one minute!”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Bring students back to the main room to share instructions for part two.</a:t>
            </a:r>
            <a:endParaRPr>
              <a:solidFill>
                <a:srgbClr val="0E101A"/>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ac0912fe6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ac0912fe6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Get students thinking about applying ML to their business.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instructions are on the next slide.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c2d9e61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c2d9e61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Get students thinking about applying ML to their business.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a:t>
            </a:r>
            <a:r>
              <a:rPr b="1" lang="en">
                <a:solidFill>
                  <a:schemeClr val="dk1"/>
                </a:solidFill>
              </a:rPr>
              <a:t>don’t</a:t>
            </a:r>
            <a:r>
              <a:rPr lang="en">
                <a:solidFill>
                  <a:schemeClr val="dk1"/>
                </a:solidFill>
              </a:rPr>
              <a:t> need to share every single thing they brainstormed. Keep it high-level.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one representative from each group share their reflections, but keep it brief.</a:t>
            </a:r>
            <a:endParaRPr>
              <a:solidFill>
                <a:schemeClr val="dk1"/>
              </a:solidFill>
            </a:endParaRPr>
          </a:p>
          <a:p>
            <a:pPr indent="0" lvl="0" marL="0" rtl="0" algn="l">
              <a:spcBef>
                <a:spcPts val="0"/>
              </a:spcBef>
              <a:spcAft>
                <a:spcPts val="0"/>
              </a:spcAft>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8636c76cb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8636c76cb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5347bb8885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5347bb8885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importance of data to the ML process.</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Data is the most important thing you need to make an ML project happen.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Without good data, enough data, and the right data, nothing can happen.</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98f0940cd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98f0940cd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Briefly define how data is used for ML.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Labeled data will be defined later in the lesson, so no need to spend a lot of time on it here.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ae76d638d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ae76d638d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Emphasize the importance of the volume of data in ML.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need a huge volume of data to build an effective ML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also need to make sure your data touches on the right things.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Both of these depend on the type and complexity of the problem you’re solving.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Why do you think building a model to estimate a car’s value would require more volume of data?</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48acbb53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b48acbb53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Address having the right data points to answer your questions.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Maybe you have enough data, and it’s labeled, but can the data actually help answer the questions you have?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car example, images will only get you so far in estimating the value.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another example: You’re trying to predict which customers will churn, but you only have data on their age range and location. You’ll probably need more data to answer this question.</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98f0940cd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98f0940cd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what to do if you don’t have enough data.</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need to get more data, you can look at first- and third-party data sources.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First-party data refers to data you have internally. The big question is getting access to it if a different part of your organization has it.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Maybe you need information on customer transactions as well as customer support ticket information — those are likely managed by two different parts of a company who might be more or less willing to give access to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Third-party data can be purchased or found from a publicly available source, such as government agencies.</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ae76d638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ae76d638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Address getting labeled data.</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big consideration for building models is getting labeled data so your model can learn how to do its task.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go back to our car model example. A model can’t answer these questions on its own; we would need labeled data to teach the model how to answer them.</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ae76d638d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ae76d638d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PURPOSE: Address gathering data appropriately.</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Another consideration around the type of data is how it was gathered.</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 data set could have sampling bias, which can cause harm to how it performs (more on that on the next slide).</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 data set could also contain private data, putting you at risk for using the data.</a:t>
            </a:r>
            <a:endParaRPr>
              <a:solidFill>
                <a:srgbClr val="0E101A"/>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ae76d638d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ae76d638d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Underscore why understanding data is important, even for non-technical roles.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Participants will likely not have a technical background or be the ones actually planning out how to build a model.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Still, they should be aware of considerations around the data needed or used in ML and how to support colleagues in getting that data.</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ac0912fe6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ac0912fe6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98f0940cd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98f0940cd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Allow students to practice thinking through considerations around data for ML.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should continue to work with the group they had in the previous exercise.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instructions are on the next slide.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8636c76c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8636c76c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c2d9e617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c2d9e617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Allow students to practice thinking through considerations around data for ML.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 each group needs to share their work; this discussion can be more thematic around the types of data the organization has and doesn’t have.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98f0940cd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98f0940cd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DURATION</a:t>
            </a:r>
            <a:r>
              <a:rPr b="1" lang="en">
                <a:solidFill>
                  <a:schemeClr val="dk1"/>
                </a:solidFill>
              </a:rPr>
              <a:t>: </a:t>
            </a:r>
            <a:r>
              <a:rPr lang="en">
                <a:solidFill>
                  <a:schemeClr val="dk1"/>
                </a:solidFill>
              </a:rPr>
              <a:t>120 Minutes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8636c76cb_0_27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8636c76cb_0_27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8f0940cd9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98f0940cd9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Emphasize that students should be thinking about the use case for ML, not just ML.</a:t>
            </a:r>
            <a:endParaRPr b="1">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Creating ML shouldn’t be your goal — it’s a tool to get to your goal.</a:t>
            </a:r>
            <a:endParaRPr/>
          </a:p>
          <a:p>
            <a:pPr indent="-298450" lvl="0" marL="457200" rtl="0" algn="l">
              <a:spcBef>
                <a:spcPts val="0"/>
              </a:spcBef>
              <a:spcAft>
                <a:spcPts val="0"/>
              </a:spcAft>
              <a:buSzPts val="1100"/>
              <a:buChar char="●"/>
            </a:pPr>
            <a:r>
              <a:rPr lang="en"/>
              <a:t>ML has many use cases, and it’s important to focus on those.</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b0e938dd2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b0e938dd2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5347bb8885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5347bb8885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exposure to more ML use cases via case studies.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group should be assigned one of the case studies in </a:t>
            </a:r>
            <a:r>
              <a:rPr lang="en" u="sng">
                <a:solidFill>
                  <a:schemeClr val="hlink"/>
                </a:solidFill>
                <a:hlinkClick r:id="rId2"/>
              </a:rPr>
              <a:t>this folder</a:t>
            </a:r>
            <a:r>
              <a:rPr lang="en">
                <a:solidFill>
                  <a:schemeClr val="dk1"/>
                </a:solidFill>
              </a:rPr>
              <a:t> (if there are more groups than case studies, some double up is OK):</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3"/>
              </a:rPr>
              <a:t>ASOS</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4"/>
              </a:rPr>
              <a:t>MedUni Vienna</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5"/>
              </a:rPr>
              <a:t>Moneris</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6"/>
              </a:rPr>
              <a:t>Nedbank</a:t>
            </a:r>
            <a:endParaRPr>
              <a:solidFill>
                <a:schemeClr val="dk1"/>
              </a:solidFill>
            </a:endParaRPr>
          </a:p>
          <a:p>
            <a:pPr indent="-298450" lvl="1" marL="914400" rtl="0" algn="l">
              <a:spcBef>
                <a:spcPts val="0"/>
              </a:spcBef>
              <a:spcAft>
                <a:spcPts val="0"/>
              </a:spcAft>
              <a:buClr>
                <a:schemeClr val="dk1"/>
              </a:buClr>
              <a:buSzPts val="1100"/>
              <a:buChar char="○"/>
            </a:pPr>
            <a:r>
              <a:rPr lang="en" u="sng">
                <a:solidFill>
                  <a:schemeClr val="hlink"/>
                </a:solidFill>
                <a:hlinkClick r:id="rId7"/>
              </a:rPr>
              <a:t>Schneider Electric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goal of this exercise is to give students exposure to a variety of ML use cases, as well as to help them start thinking through why ML was a good solution to the problem.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can continue to work with the group they have been for the sake of simplicity (but don’t necessarily have to).</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8">
                  <a:extLst>
                    <a:ext uri="{A12FA001-AC4F-418D-AE19-62706E023703}">
                      <ahyp:hlinkClr val="tx"/>
                    </a:ext>
                  </a:extLst>
                </a:hlinkClick>
              </a:rPr>
              <a:t>Link to worksheets</a:t>
            </a:r>
            <a:r>
              <a:rPr lang="en">
                <a:solidFill>
                  <a:schemeClr val="dk1"/>
                </a:solidFill>
              </a:rPr>
              <a:t> and </a:t>
            </a:r>
            <a:r>
              <a:rPr lang="en" u="sng">
                <a:solidFill>
                  <a:schemeClr val="hlink"/>
                </a:solidFill>
                <a:hlinkClick r:id="rId9"/>
              </a:rPr>
              <a:t>link to case studies folder</a:t>
            </a:r>
            <a:endParaRPr>
              <a:solidFill>
                <a:schemeClr val="dk1"/>
              </a:solidFill>
            </a:endParaRPr>
          </a:p>
          <a:p>
            <a:pPr indent="0" lvl="0" marL="0" rtl="0" algn="l">
              <a:spcBef>
                <a:spcPts val="0"/>
              </a:spcBef>
              <a:spcAft>
                <a:spcPts val="0"/>
              </a:spcAft>
              <a:buNone/>
            </a:pPr>
            <a:r>
              <a:t/>
            </a:r>
            <a:endParaRPr b="1">
              <a:solidFill>
                <a:schemeClr val="dk1"/>
              </a:solidFill>
              <a:highlight>
                <a:srgbClr val="FFD966"/>
              </a:highlight>
            </a:endParaRPr>
          </a:p>
          <a:p>
            <a:pPr indent="0" lvl="0" marL="0" rtl="0" algn="l">
              <a:spcBef>
                <a:spcPts val="0"/>
              </a:spcBef>
              <a:spcAft>
                <a:spcPts val="0"/>
              </a:spcAft>
              <a:buNone/>
            </a:pPr>
            <a:r>
              <a:rPr b="1" lang="en">
                <a:solidFill>
                  <a:schemeClr val="dk1"/>
                </a:solidFill>
                <a:highlight>
                  <a:srgbClr val="F5D227"/>
                </a:highlight>
              </a:rPr>
              <a:t>Customize it!</a:t>
            </a:r>
            <a:r>
              <a:rPr lang="en">
                <a:solidFill>
                  <a:schemeClr val="dk1"/>
                </a:solidFill>
              </a:rPr>
              <a:t> You can swap in different case studies here.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98f0940cd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98f0940cd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Give students exposure to more ML use cases via case studies.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Keep students focused on answering the questions on the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strict with timing: four minutes max — short and sweet.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instructions are on the next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students are interested in learning more about the other case studies, you can share a </a:t>
            </a:r>
            <a:r>
              <a:rPr lang="en" u="sng">
                <a:solidFill>
                  <a:schemeClr val="hlink"/>
                </a:solidFill>
                <a:hlinkClick r:id="rId2"/>
              </a:rPr>
              <a:t>link to the folder with the PDFs</a:t>
            </a:r>
            <a:r>
              <a:rPr lang="en">
                <a:solidFill>
                  <a:schemeClr val="dk1"/>
                </a:solidFill>
              </a:rPr>
              <a:t> (or send the PDF files directly).</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3">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Bring students back to the main room for presentations.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Presenters can come off mute to share their report and have the option of sharing their screen if it would be helpful (but not required).</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a6909f5b7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a6909f5b7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exposure to more ML use cases via case studies.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discussion should be focused on trends seen across the case studies: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are business using AI?</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types of problems are they solving?</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98f0940cd9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98f0940cd9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Frame when a problem doesn’t need ML.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ML is a great solution, but it’s seldom the only solution.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many instances when ML isn’t the right solution: it’s overkill, there isn’t a clear problem or data to answer it, or the business overall just isn’t ready.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share an example of a problem that’s too simple for ML (e.g., something that can be solved with a rule-based approach) or otherwise not suited for ML.</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f70d2621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f70d2621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how ML can be overkill.</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slide digs into the “ML can be overkill” point from the previous slide.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that it’s important to consider if the problem can be solved in another way and what the benefits of using ML instead would be.</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8636c76cb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8636c76cb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6909f5b7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6909f5b7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Provide a framework for evaluating an ML project.</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other thing to keep in mind is the size of your project.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tempting to try to solve your big, hairy problems with ML — but these could be incredibly complicated, and the project could stall or fail.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Start with the basics for an initial ML project, and see how you can iterate and expand the solution over time.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basically the concept of a minimum viable product or MVP (if you or your students are familiar with it, feel free to add that color).</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a6909f5b7d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a6909f5b7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Provide a framework for evaluating an ML project.</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say a “quick win,” we mean a project that represents a visible, measurable improvement that can be implemented quickly and easily.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can confidently answer yes to each of these questions, then you have a great ML project on your hands.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can only answer yes to a few of them, consider if you can get to yes on the others.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not, you may not have a problem that needs an ML solution.</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b0e938dd2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b0e938dd2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9f6b9e40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9f6b9e40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Give students practice evaluating problems for an ML solution in a structured way.</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should continue to work with the group they had in previous exercises.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instructions are on the next slide.</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c2d9e617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c2d9e617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practice evaluating problems for an ML solution in a structured way.</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person from each group should share what projects they prioritized and why they did so.</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a0ffe4cfa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a0ffe4cfa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Introduce best practices for collaborating with data scientists.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After you’ve decided on a problem to tackle, you’ll start collaborating with your data science team to turn that problem into a machine learning problem.</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Actual day-to-day work may seem like a mystery to you, but having great communication and collaboration with a data science team will be essential to complete your project successfully.</a:t>
            </a:r>
            <a:endParaRPr>
              <a:solidFill>
                <a:srgbClr val="0E101A"/>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af087eac65_3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af087eac65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what to share with data scientists.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Clearly communicating about the problem you want to solve, who will use the solution, and the why — the value and what success looks like — is imperative for getting a project done well.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you don’t want to do is get into “solutioning” with that team.</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a8d94e99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a8d94e99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what to share with data scientists in an example.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what that information would look like.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isn’t the entire conversation, but it’s an important starting point.</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b47eba983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b47eba983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Remind students that they may need to rein in data scientists from ML solutions.</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A data science team might turn a problem into an ML problem because that's what they know, it seems cool, and they’re eager to do something with their specific skills.</a:t>
            </a:r>
            <a:endParaRPr/>
          </a:p>
          <a:p>
            <a:pPr indent="-298450" lvl="0" marL="457200" rtl="0" algn="l">
              <a:spcBef>
                <a:spcPts val="0"/>
              </a:spcBef>
              <a:spcAft>
                <a:spcPts val="0"/>
              </a:spcAft>
              <a:buSzPts val="1100"/>
              <a:buChar char="●"/>
            </a:pPr>
            <a:r>
              <a:rPr lang="en"/>
              <a:t>It takes real management effort to ensure their incentives are reasonably well-aligned with the organization’s incentives to maximize ROI.</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adffaa67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5" name="Google Shape;1065;ga9adffaa67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Explain what defining success means from a business perspective.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Being able to define success is important for getting an ML project off the ground — both for your data science team and your team.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Success for an ML project from a business perspective might look like one of these.</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b194f5b60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b194f5b60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PURPOSE: Introduce how the success of models is measured.</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On the business side, we have metrics like revenue, cost savings, and others that tell us whether or not a project was successful.</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For data scientists, the metrics look a bit different when building a model, and those metrics can mean slightly different things.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These metrics are crucial for machine learning. They’re a bit of a brain-bender, so you don’t need to memorize what each one means.</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 key thing here is to be mindful of how you’re framing success metrics to data scientists and that the metrics they use might be different than what you’d think.</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Measuring technical success is nuanced and problem-specific, so rely on your data scientists to determine what the best metrics are for a given situation.</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Think of it this way: If we’re building a model to predict if a patient has COVID-19 or not, we’d want it to be accurate.</a:t>
            </a:r>
            <a:endParaRPr>
              <a:solidFill>
                <a:srgbClr val="0E101A"/>
              </a:solidFill>
            </a:endParaRPr>
          </a:p>
          <a:p>
            <a:pPr indent="-298450" lvl="1" marL="914400" rtl="0" algn="l">
              <a:lnSpc>
                <a:spcPct val="115000"/>
              </a:lnSpc>
              <a:spcBef>
                <a:spcPts val="0"/>
              </a:spcBef>
              <a:spcAft>
                <a:spcPts val="0"/>
              </a:spcAft>
              <a:buClr>
                <a:srgbClr val="0E101A"/>
              </a:buClr>
              <a:buSzPts val="1100"/>
              <a:buChar char="●"/>
            </a:pPr>
            <a:r>
              <a:rPr lang="en">
                <a:solidFill>
                  <a:srgbClr val="0E101A"/>
                </a:solidFill>
              </a:rPr>
              <a:t>To a data scientist, accuracy isn’t the most important metric they’re working toward.</a:t>
            </a:r>
            <a:endParaRPr>
              <a:solidFill>
                <a:srgbClr val="0E101A"/>
              </a:solidFill>
            </a:endParaRPr>
          </a:p>
          <a:p>
            <a:pPr indent="0" lvl="0" marL="914400" rtl="0" algn="l">
              <a:spcBef>
                <a:spcPts val="0"/>
              </a:spcBef>
              <a:spcAft>
                <a:spcPts val="0"/>
              </a:spcAft>
              <a:buNone/>
            </a:pPr>
            <a:r>
              <a:t/>
            </a:r>
            <a:endParaRPr b="1">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b0e938dd2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b0e938dd2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a0ffe4cfa7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2" name="Google Shape;1092;ga0ffe4cfa7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time to flesh out and define their ML problem.</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should continue to work with the group they had in previous exercises.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Tell students that these answers seem simple, but they may be a lot more complex or nuanced than they think.</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is optional. If there’s time, you can have a few groups share answers to the questions with the class. If pressed for time, you can skip the debrief.</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b="1">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b1844d447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b1844d447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b="1" lang="en">
                <a:solidFill>
                  <a:schemeClr val="dk1"/>
                </a:solidFill>
              </a:rPr>
              <a:t>Introduce a high-level ML workflow.</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final point about collaborating effectively with data scientists is to understand and empathize with their workflow.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at a high level, is how ML models get made.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Notice that we’re saying machine learning here instead of AI — that’s because creating AI often involves building machine learning models.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start with defining a business problem, which is what we’ve been doing.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Then, we move into prototyping, or creating an initial version of the model and iterating on it until it works effectively.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After that, we move into production or getting the model finalized and launched.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Finally, we measure the performance of the model to ensure it’s offering the insights we need.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5D227"/>
                </a:highlight>
              </a:rPr>
              <a:t>Customize it!</a:t>
            </a:r>
            <a:r>
              <a:rPr b="1" lang="en">
                <a:solidFill>
                  <a:schemeClr val="dk1"/>
                </a:solidFill>
              </a:rPr>
              <a:t> </a:t>
            </a:r>
            <a:r>
              <a:rPr lang="en">
                <a:solidFill>
                  <a:schemeClr val="dk1"/>
                </a:solidFill>
              </a:rPr>
              <a:t>If the client has a more specific internal ML workflow they’ve shared, swap it in here.</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a8d94e990a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a8d94e990a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Flag obstacles that appear at each phase in the workflow.</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Each part of the ML workflow will raise unique problems, questions, and risks.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a few that occur at different points in the workflow.</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Do these jump out at you? What would you like to learn more about?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 students guide the discussion on this slide.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shouldn’t walk through every bullet. Rather, ask students what they want to focus on and what they have questions on.</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ae76d638d5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ae76d638d5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Set expectations for students around where an ML project will take time.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Several points in the ML workflow will take a lot of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first is gathering data.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 talked about before, data is critical to have in the right volume and format for the project.</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9fe2c62244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8" name="Google Shape;1158;g9fe2c62244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Set expectations for students around where an ML project will take time.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second point is in the iterative cycle.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model never performs exactly as it should the first time. Training the model takes time and iterating on how it works, the data it’s fed, and more is crucial for success.</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98f0940c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98f0940c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DURATION</a:t>
            </a:r>
            <a:r>
              <a:rPr b="1" lang="en">
                <a:solidFill>
                  <a:schemeClr val="dk1"/>
                </a:solidFill>
              </a:rPr>
              <a:t>: </a:t>
            </a:r>
            <a:r>
              <a:rPr lang="en">
                <a:solidFill>
                  <a:schemeClr val="dk1"/>
                </a:solidFill>
              </a:rPr>
              <a:t>45 Minutes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8636c76cb_0_5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8636c76cb_0_55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a8d94e990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a8d94e990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Frame where AI can go wrong.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you’re not too familiar with AI or haven’t worked with it, it’s easy to overlook the risks and challenges.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are some common ways AI can go wrong: underestimating its impact, thinking it’s the same as analytics, not considering the human response, not protecting for all of the privacy and security implications.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Asks: </a:t>
            </a:r>
            <a:r>
              <a:rPr lang="en">
                <a:solidFill>
                  <a:schemeClr val="dk1"/>
                </a:solidFill>
              </a:rPr>
              <a:t>Has anyone said these things before or heard them said internally? What happened?</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a8636c76cb_1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a8636c76cb_1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b="1" lang="en"/>
              <a:t>: </a:t>
            </a:r>
            <a:r>
              <a:rPr lang="en"/>
              <a:t>30 </a:t>
            </a:r>
            <a:r>
              <a:rPr lang="en"/>
              <a:t>Minutes</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8d94e990a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8d94e990a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categories of how things go wrong with AI.</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 AI project can go wrong in many ways, but we can group them into these three categories: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Compliance:</a:t>
            </a:r>
            <a:r>
              <a:rPr lang="en">
                <a:solidFill>
                  <a:schemeClr val="dk1"/>
                </a:solidFill>
              </a:rPr>
              <a:t> Making sure your model is keeping individuals’ data private, secure, and in compliance with regulations.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Bias:</a:t>
            </a:r>
            <a:r>
              <a:rPr lang="en">
                <a:solidFill>
                  <a:schemeClr val="dk1"/>
                </a:solidFill>
              </a:rPr>
              <a:t> Ensuring your model is ethical and free from bias — from the use case to the data to the approach.</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Human-model interaction:</a:t>
            </a:r>
            <a:r>
              <a:rPr lang="en">
                <a:solidFill>
                  <a:schemeClr val="dk1"/>
                </a:solidFill>
              </a:rPr>
              <a:t> Considering how people will use and respond to the model’s outputs.</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a80df9bd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a80df9bd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Expand on types of irresponsible AI with tangible examples.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5D227"/>
                </a:highlight>
              </a:rPr>
              <a:t>Customize it!</a:t>
            </a:r>
            <a:r>
              <a:rPr lang="en">
                <a:solidFill>
                  <a:schemeClr val="dk1"/>
                </a:solidFill>
              </a:rPr>
              <a:t> You can swap in different examples here.</a:t>
            </a:r>
            <a:endParaRPr b="1">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adffaa67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adffaa67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Get students thinking through how AI can go wrong.</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Students will probably have some sense that AI can go wrong and the harmful impact it can have, but they may not be thinking about how that happens. This example starts them thinking in this mindset — the how.</a:t>
            </a:r>
            <a:endParaRPr>
              <a:solidFill>
                <a:schemeClr val="dk1"/>
              </a:solidFill>
            </a:endParaRPr>
          </a:p>
          <a:p>
            <a:pPr indent="0" lvl="0" marL="0" rtl="0" algn="l">
              <a:spcBef>
                <a:spcPts val="0"/>
              </a:spcBef>
              <a:spcAft>
                <a:spcPts val="0"/>
              </a:spcAft>
              <a:buNone/>
            </a:pPr>
            <a:r>
              <a:t/>
            </a:r>
            <a:endParaRPr b="1">
              <a:solidFill>
                <a:schemeClr val="dk1"/>
              </a:solidFill>
              <a:highlight>
                <a:srgbClr val="FFD966"/>
              </a:highlight>
            </a:endParaRPr>
          </a:p>
          <a:p>
            <a:pPr indent="0" lvl="0" marL="0" rtl="0" algn="l">
              <a:spcBef>
                <a:spcPts val="0"/>
              </a:spcBef>
              <a:spcAft>
                <a:spcPts val="0"/>
              </a:spcAft>
              <a:buNone/>
            </a:pPr>
            <a:r>
              <a:rPr b="1" lang="en">
                <a:solidFill>
                  <a:schemeClr val="dk1"/>
                </a:solidFill>
                <a:highlight>
                  <a:srgbClr val="F5D227"/>
                </a:highlight>
              </a:rPr>
              <a:t>Customize it!</a:t>
            </a:r>
            <a:r>
              <a:rPr lang="en">
                <a:solidFill>
                  <a:schemeClr val="dk1"/>
                </a:solidFill>
              </a:rPr>
              <a:t> You can swap in a different example here.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f087eac65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f087eac65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Expand on how AI can go wrong.</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AI doesn’t become biased because it’s inherently biased or because computers are intrinsically biased.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Rather, it reflects the biased, error-prone world we live in.</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a8d94e990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a8d94e990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rgbClr val="0E101A"/>
                </a:solidFill>
              </a:rPr>
              <a:t>PURPOSE: Expand on “AI imitates life.”</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This health care algorithm is an example of how AI imitates life — and its impact.</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Ask: What went wrong? Why could the model have been flagging more White than Black patients?</a:t>
            </a:r>
            <a:endParaRPr>
              <a:solidFill>
                <a:srgbClr val="0E101A"/>
              </a:solidFill>
            </a:endParaRPr>
          </a:p>
          <a:p>
            <a:pPr indent="0" lvl="0" marL="0" rtl="0" algn="l">
              <a:lnSpc>
                <a:spcPct val="115000"/>
              </a:lnSpc>
              <a:spcBef>
                <a:spcPts val="0"/>
              </a:spcBef>
              <a:spcAft>
                <a:spcPts val="0"/>
              </a:spcAft>
              <a:buClr>
                <a:schemeClr val="dk1"/>
              </a:buClr>
              <a:buSzPts val="1100"/>
              <a:buFont typeface="Arial"/>
              <a:buNone/>
            </a:pPr>
            <a:r>
              <a:rPr lang="en">
                <a:solidFill>
                  <a:srgbClr val="0E101A"/>
                </a:solidFill>
              </a:rPr>
              <a:t>Answer (from the article): “Because of unequal access to health care, Black patients have much less spent on them for treatments than similarly sick White patients. The algorithm doesn’t account for this discrepancy, leading to a startlingly large racial bias against treatment for the Black patients.”</a:t>
            </a:r>
            <a:endParaRPr>
              <a:solidFill>
                <a:srgbClr val="0E101A"/>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b="1">
              <a:solidFill>
                <a:schemeClr val="dk1"/>
              </a:solidFill>
              <a:highlight>
                <a:srgbClr val="FFD966"/>
              </a:highlight>
            </a:endParaRPr>
          </a:p>
          <a:p>
            <a:pPr indent="0" lvl="0" marL="0" rtl="0" algn="l">
              <a:spcBef>
                <a:spcPts val="0"/>
              </a:spcBef>
              <a:spcAft>
                <a:spcPts val="0"/>
              </a:spcAft>
              <a:buNone/>
            </a:pPr>
            <a:r>
              <a:rPr b="1" lang="en">
                <a:solidFill>
                  <a:schemeClr val="dk1"/>
                </a:solidFill>
                <a:highlight>
                  <a:srgbClr val="F5D227"/>
                </a:highlight>
              </a:rPr>
              <a:t>Customize it!</a:t>
            </a:r>
            <a:r>
              <a:rPr lang="en">
                <a:solidFill>
                  <a:schemeClr val="dk1"/>
                </a:solidFill>
              </a:rPr>
              <a:t> You can swap in a different example here.</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2" name="Shape 1252"/>
        <p:cNvGrpSpPr/>
        <p:nvPr/>
      </p:nvGrpSpPr>
      <p:grpSpPr>
        <a:xfrm>
          <a:off x="0" y="0"/>
          <a:ext cx="0" cy="0"/>
          <a:chOff x="0" y="0"/>
          <a:chExt cx="0" cy="0"/>
        </a:xfrm>
      </p:grpSpPr>
      <p:sp>
        <p:nvSpPr>
          <p:cNvPr id="1253" name="Google Shape;1253;gaf70d2621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4" name="Google Shape;1254;gaf70d2621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a framework for responsible AI.</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 could be worth mentioning an example of how easy it is to mess this stuff up:</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Google has done a lot of thinking and writing about responsible AI, as shown here. However, they came under fire in December 2020 for firing an important AI ethics researcher, who is also a woman of color (</a:t>
            </a:r>
            <a:r>
              <a:rPr lang="en" u="sng">
                <a:solidFill>
                  <a:schemeClr val="hlink"/>
                </a:solidFill>
                <a:hlinkClick r:id="rId2"/>
              </a:rPr>
              <a:t>source</a:t>
            </a:r>
            <a:r>
              <a:rPr lang="en">
                <a:solidFill>
                  <a:schemeClr val="dk1"/>
                </a:solidFill>
              </a:rPr>
              <a:t>).</a:t>
            </a:r>
            <a:endParaRPr b="1">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a8d94e99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a8d94e99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E101A"/>
                </a:solidFill>
              </a:rPr>
              <a:t>PURPOSE: Introduce questions students can use to help uphold responsible AI in their projects.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0" lvl="0" marL="0" rtl="0" algn="l">
              <a:lnSpc>
                <a:spcPct val="115000"/>
              </a:lnSpc>
              <a:spcBef>
                <a:spcPts val="0"/>
              </a:spcBef>
              <a:spcAft>
                <a:spcPts val="0"/>
              </a:spcAft>
              <a:buNone/>
            </a:pPr>
            <a:r>
              <a:rPr b="1" lang="en">
                <a:solidFill>
                  <a:srgbClr val="0E101A"/>
                </a:solidFill>
              </a:rPr>
              <a:t>TALKING POINTS:</a:t>
            </a:r>
            <a:endParaRPr b="1">
              <a:solidFill>
                <a:srgbClr val="0E101A"/>
              </a:solidFill>
            </a:endParaRPr>
          </a:p>
          <a:p>
            <a:pPr indent="0" lvl="0" marL="0" rtl="0" algn="l">
              <a:lnSpc>
                <a:spcPct val="115000"/>
              </a:lnSpc>
              <a:spcBef>
                <a:spcPts val="0"/>
              </a:spcBef>
              <a:spcAft>
                <a:spcPts val="0"/>
              </a:spcAft>
              <a:buNone/>
            </a:pPr>
            <a:r>
              <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While you likely won’t be the person determining how the model makes decisions or what exact data sources it uses, you can ask the right questions to ensure you’re doing AI responsibly.</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These questions should lead to more as you can keep asking to get to the root of the data policies and potential biases at play.</a:t>
            </a:r>
            <a:endParaRPr>
              <a:solidFill>
                <a:srgbClr val="0E101A"/>
              </a:solidFill>
            </a:endParaRPr>
          </a:p>
          <a:p>
            <a:pPr indent="-298450" lvl="0" marL="457200" rtl="0" algn="l">
              <a:lnSpc>
                <a:spcPct val="115000"/>
              </a:lnSpc>
              <a:spcBef>
                <a:spcPts val="0"/>
              </a:spcBef>
              <a:spcAft>
                <a:spcPts val="0"/>
              </a:spcAft>
              <a:buClr>
                <a:srgbClr val="0E101A"/>
              </a:buClr>
              <a:buSzPts val="1100"/>
              <a:buChar char="●"/>
            </a:pPr>
            <a:r>
              <a:rPr lang="en">
                <a:solidFill>
                  <a:srgbClr val="0E101A"/>
                </a:solidFill>
              </a:rPr>
              <a:t>Recall that PII stands for </a:t>
            </a:r>
            <a:r>
              <a:rPr b="1" lang="en">
                <a:solidFill>
                  <a:srgbClr val="0E101A"/>
                </a:solidFill>
              </a:rPr>
              <a:t>personally identifiable information</a:t>
            </a:r>
            <a:r>
              <a:rPr lang="en">
                <a:solidFill>
                  <a:srgbClr val="0E101A"/>
                </a:solidFill>
              </a:rPr>
              <a:t>.</a:t>
            </a:r>
            <a:endParaRPr>
              <a:solidFill>
                <a:srgbClr val="0E101A"/>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a8d94e990a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a8d94e990a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a:t>
            </a:r>
            <a:r>
              <a:rPr b="1" lang="en"/>
              <a:t>Help students start applying responsible AI practices to the problems they’ve been brainstorming.</a:t>
            </a:r>
            <a:endParaRPr b="1"/>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their answers.</a:t>
            </a:r>
            <a:endParaRPr b="1"/>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8636c76cb_1_1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8636c76cb_1_1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Help participants see their role in making AI responsible.</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Clr>
                <a:schemeClr val="dk1"/>
              </a:buClr>
              <a:buSzPts val="1100"/>
              <a:buChar char="●"/>
            </a:pPr>
            <a:r>
              <a:rPr lang="en"/>
              <a:t>You don’t need to debrief this activity, especially if you’re running short on time. But if there’s time, you can invite a few students to share out what their commitment was and why they committed to it.</a:t>
            </a:r>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b="1">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B00"/>
              </a:highlight>
            </a:endParaRPr>
          </a:p>
          <a:p>
            <a:pPr indent="-298450" lvl="0" marL="457200" rtl="0" algn="l">
              <a:spcBef>
                <a:spcPts val="0"/>
              </a:spcBef>
              <a:spcAft>
                <a:spcPts val="0"/>
              </a:spcAft>
              <a:buClr>
                <a:schemeClr val="dk1"/>
              </a:buClr>
              <a:buSzPts val="1100"/>
              <a:buChar char="●"/>
            </a:pPr>
            <a:r>
              <a:rPr lang="en">
                <a:solidFill>
                  <a:schemeClr val="dk1"/>
                </a:solidFill>
              </a:rPr>
              <a:t>Keep students in the main Zoom room for this exercise.</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68ab24631_2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68ab24631_2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a:t>
            </a:r>
            <a:r>
              <a:rPr lang="en"/>
              <a:t>Minutes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e6a31b48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e6a31b48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You all have heard about GA before and that we are part of the Adecco Group, but let me tell you a little more about who we actually are.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We are your colleagues, a global team of individuals who are extremely passionate about helping other individuals achieve their career aspirations,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and in particular, teach those individuals the most in-demand digital and tech skills.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We work with many Fortune 500 clients, powering their upskilling and reskilling academies to enable people grow, compete, and be successful in the digital world.</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key areas that we help enable are Digital Fluency (and Digital Foundations programme forms part of this capability), but also more function or role-specific training like Marketing, Technology, Data, Product and UX. And we help people achieve their learning goals offering learning journeys that target their specific growth needs..</a:t>
            </a:r>
            <a:br>
              <a:rPr lang="en">
                <a:solidFill>
                  <a:schemeClr val="dk1"/>
                </a:solidFill>
                <a:latin typeface="Proxima Nova"/>
                <a:ea typeface="Proxima Nova"/>
                <a:cs typeface="Proxima Nova"/>
                <a:sym typeface="Proxima Nova"/>
              </a:rPr>
            </a:br>
            <a:br>
              <a:rPr lang="en">
                <a:solidFill>
                  <a:schemeClr val="dk1"/>
                </a:solidFill>
                <a:latin typeface="Proxima Nova"/>
                <a:ea typeface="Proxima Nova"/>
                <a:cs typeface="Proxima Nova"/>
                <a:sym typeface="Proxima Nova"/>
              </a:rPr>
            </a:br>
            <a:r>
              <a:rPr b="1" lang="en">
                <a:solidFill>
                  <a:schemeClr val="dk1"/>
                </a:solidFill>
                <a:latin typeface="Proxima Nova"/>
                <a:ea typeface="Proxima Nova"/>
                <a:cs typeface="Proxima Nova"/>
                <a:sym typeface="Proxima Nova"/>
              </a:rPr>
              <a:t>Some fast facts about us: </a:t>
            </a:r>
            <a:endParaRPr b="1">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We have helped over 400 clients</a:t>
            </a:r>
            <a:r>
              <a:rPr lang="en">
                <a:solidFill>
                  <a:schemeClr val="dk1"/>
                </a:solidFill>
                <a:latin typeface="Proxima Nova"/>
                <a:ea typeface="Proxima Nova"/>
                <a:cs typeface="Proxima Nova"/>
                <a:sym typeface="Proxima Nova"/>
              </a:rPr>
              <a:t> including 35 Fortune 100 companies.</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We have trained over 50,000 employees</a:t>
            </a:r>
            <a:r>
              <a:rPr lang="en">
                <a:solidFill>
                  <a:schemeClr val="dk1"/>
                </a:solidFill>
                <a:latin typeface="Proxima Nova"/>
                <a:ea typeface="Proxima Nova"/>
                <a:cs typeface="Proxima Nova"/>
                <a:sym typeface="Proxima Nova"/>
              </a:rPr>
              <a:t> in 80 cities around the globe.</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Our instructor network is made up of 1,500 instructors</a:t>
            </a:r>
            <a:r>
              <a:rPr lang="en">
                <a:solidFill>
                  <a:schemeClr val="dk1"/>
                </a:solidFill>
                <a:latin typeface="Proxima Nova"/>
                <a:ea typeface="Proxima Nova"/>
                <a:cs typeface="Proxima Nova"/>
                <a:sym typeface="Proxima Nova"/>
              </a:rPr>
              <a:t> and 20,000 in-network experts.</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rgbClr val="000000"/>
              </a:buClr>
              <a:buSzPts val="1100"/>
              <a:buFont typeface="Proxima Nova"/>
              <a:buChar char="•"/>
            </a:pPr>
            <a:r>
              <a:rPr b="1" lang="en">
                <a:latin typeface="Proxima Nova"/>
                <a:ea typeface="Proxima Nova"/>
                <a:cs typeface="Proxima Nova"/>
                <a:sym typeface="Proxima Nova"/>
              </a:rPr>
              <a:t>78,000 course alumni</a:t>
            </a:r>
            <a:r>
              <a:rPr lang="en">
                <a:latin typeface="Proxima Nova"/>
                <a:ea typeface="Proxima Nova"/>
                <a:cs typeface="Proxima Nova"/>
                <a:sym typeface="Proxima Nova"/>
              </a:rPr>
              <a:t> across 33 campuses.</a:t>
            </a:r>
            <a:endParaRPr>
              <a:latin typeface="Proxima Nova"/>
              <a:ea typeface="Proxima Nova"/>
              <a:cs typeface="Proxima Nova"/>
              <a:sym typeface="Proxima Nova"/>
            </a:endParaRPr>
          </a:p>
          <a:p>
            <a:pPr indent="-241300" lvl="0" marL="342900" rtl="0" algn="l">
              <a:spcBef>
                <a:spcPts val="0"/>
              </a:spcBef>
              <a:spcAft>
                <a:spcPts val="0"/>
              </a:spcAft>
              <a:buClr>
                <a:srgbClr val="000000"/>
              </a:buClr>
              <a:buSzPts val="1100"/>
              <a:buFont typeface="Proxima Nova"/>
              <a:buChar char="•"/>
            </a:pPr>
            <a:r>
              <a:rPr b="1" lang="en">
                <a:latin typeface="Proxima Nova"/>
                <a:ea typeface="Proxima Nova"/>
                <a:cs typeface="Proxima Nova"/>
                <a:sym typeface="Proxima Nova"/>
              </a:rPr>
              <a:t>10,000 online learners </a:t>
            </a:r>
            <a:r>
              <a:rPr lang="en">
                <a:latin typeface="Proxima Nova"/>
                <a:ea typeface="Proxima Nova"/>
                <a:cs typeface="Proxima Nova"/>
                <a:sym typeface="Proxima Nova"/>
              </a:rPr>
              <a:t>in 5 years of remote delivery.</a:t>
            </a:r>
            <a:endParaRPr b="1">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68ab24631_2_11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68ab24631_2_11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100"/>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a9b6cdd05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2" name="Google Shape;1342;ga9b6cdd05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Set the stage for the final section.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been talking a lot about what an AI project really is, how to ensure it’s done responsibly, and more.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this point, we should have hammered home why it’s so difficult to get an AI project off the ground.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you’re not alone. More than 85% of AI projects don’t deliver — in fact, maybe you’ve already experienced this in past AI projects.</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b0c13bcc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b0c13bcc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reasons for AI project failure.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let’s think through why those projects fail.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From our perspective, there are eight key reasons.</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b0c13bcc8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b0c13bcc8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reasons for AI project failure.</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Group these reasons into three buckets: data, resources, and culture.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spent a lot of time talking about how it’s hard to get data, make sure it’s the right data, and make sure it’s not biased.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this section, we’ll talk about the other two items: resources and culture.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recognize that these challenges can be systemic and not easily fixed with just a few actions. The goal in this section is to surface the issues, make you more aware of them, and start a dialogue with colleagues about them.</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Do any of these problems jump out to you as particularly challenging or relevant for your organization? Have you already experienced some of these?</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a8636c76cb_1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a8636c76cb_1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9fe2c62244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9fe2c62244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Get students to think through all the ways an AI project could go wrong.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 students know that in part two, which comes later in the section, they’ll think through solutions.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Debrief for the exercise is optional; you can skip it if you’re short on time or have students share some notable failures they brainstormed.</a:t>
            </a:r>
            <a:endParaRPr>
              <a:solidFill>
                <a:schemeClr val="dk1"/>
              </a:solidFill>
            </a:endParaRPr>
          </a:p>
          <a:p>
            <a:pPr indent="-298450" lvl="0" marL="457200" rtl="0" algn="l">
              <a:spcBef>
                <a:spcPts val="0"/>
              </a:spcBef>
              <a:spcAft>
                <a:spcPts val="0"/>
              </a:spcAft>
              <a:buClr>
                <a:schemeClr val="dk1"/>
              </a:buClr>
              <a:buSzPts val="1100"/>
              <a:buChar char="●"/>
            </a:pPr>
            <a:r>
              <a:rPr lang="en" u="sng">
                <a:solidFill>
                  <a:srgbClr val="0097A7"/>
                </a:solidFill>
                <a:hlinkClick r:id="rId2">
                  <a:extLst>
                    <a:ext uri="{A12FA001-AC4F-418D-AE19-62706E023703}">
                      <ahyp:hlinkClr val="tx"/>
                    </a:ext>
                  </a:extLst>
                </a:hlinkClick>
              </a:rPr>
              <a:t>Link to worksheets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 groups. Take a screenshot of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there is only one minute left to go (at the 60-second mark), send a message to all rooms: “Start to wrap up your discussions. Rooms will close in one minute!”</a:t>
            </a:r>
            <a:endParaRPr b="1">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b0c13bcc85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b0c13bcc85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Dig into the resource reasons for AI project failure.</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talk about resources here, we mean both people or talent who can develop your solution, as well as technical and infrastructure resources needed to make your solution run.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some of the questions you can be ask to make sure you have the resources you need.</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gb0c13bcc85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2" name="Google Shape;1442;gb0c13bcc85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roles needed to make an ML project happen.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These roles and titles might look different from business to business, but they are the key ones.</a:t>
            </a:r>
            <a:endParaRPr/>
          </a:p>
          <a:p>
            <a:pPr indent="-298450" lvl="0" marL="457200" rtl="0" algn="l">
              <a:spcBef>
                <a:spcPts val="0"/>
              </a:spcBef>
              <a:spcAft>
                <a:spcPts val="0"/>
              </a:spcAft>
              <a:buSzPts val="1100"/>
              <a:buChar char="●"/>
            </a:pPr>
            <a:r>
              <a:rPr lang="en"/>
              <a:t>Note that these are just the technical roles — non-technical roles like product managers, business analysts, and leaders are also crucial.</a:t>
            </a:r>
            <a:endParaRPr/>
          </a:p>
          <a:p>
            <a:pPr indent="-298450" lvl="0" marL="457200" rtl="0" algn="l">
              <a:spcBef>
                <a:spcPts val="0"/>
              </a:spcBef>
              <a:spcAft>
                <a:spcPts val="0"/>
              </a:spcAft>
              <a:buSzPts val="1100"/>
              <a:buChar char="●"/>
            </a:pPr>
            <a:r>
              <a:rPr lang="en"/>
              <a:t>To think through what each role does, let’s pretend we’re building a car.</a:t>
            </a:r>
            <a:endParaRPr/>
          </a:p>
          <a:p>
            <a:pPr indent="-298450" lvl="1" marL="914400" rtl="0" algn="l">
              <a:spcBef>
                <a:spcPts val="0"/>
              </a:spcBef>
              <a:spcAft>
                <a:spcPts val="0"/>
              </a:spcAft>
              <a:buSzPts val="1100"/>
              <a:buChar char="○"/>
            </a:pPr>
            <a:r>
              <a:rPr lang="en"/>
              <a:t>A data scientist designs the car: what it should look like, how it should run, what it should do.</a:t>
            </a:r>
            <a:endParaRPr/>
          </a:p>
          <a:p>
            <a:pPr indent="-298450" lvl="1" marL="914400" rtl="0" algn="l">
              <a:spcBef>
                <a:spcPts val="0"/>
              </a:spcBef>
              <a:spcAft>
                <a:spcPts val="0"/>
              </a:spcAft>
              <a:buSzPts val="1100"/>
              <a:buChar char="○"/>
            </a:pPr>
            <a:r>
              <a:rPr lang="en"/>
              <a:t>The data engineer makes sure you have the materials needed to build the car and tells you how large or heavy the parts should be to get it to fit together.</a:t>
            </a:r>
            <a:endParaRPr/>
          </a:p>
          <a:p>
            <a:pPr indent="-298450" lvl="1" marL="914400" rtl="0" algn="l">
              <a:spcBef>
                <a:spcPts val="0"/>
              </a:spcBef>
              <a:spcAft>
                <a:spcPts val="0"/>
              </a:spcAft>
              <a:buSzPts val="1100"/>
              <a:buChar char="○"/>
            </a:pPr>
            <a:r>
              <a:rPr lang="en"/>
              <a:t>The </a:t>
            </a:r>
            <a:r>
              <a:rPr lang="en"/>
              <a:t>ML engineer tells you how the car gets manufactured and in what order the steps should be done.</a:t>
            </a:r>
            <a:endParaRPr/>
          </a:p>
          <a:p>
            <a:pPr indent="-298450" lvl="1" marL="914400" rtl="0" algn="l">
              <a:spcBef>
                <a:spcPts val="0"/>
              </a:spcBef>
              <a:spcAft>
                <a:spcPts val="0"/>
              </a:spcAft>
              <a:buSzPts val="1100"/>
              <a:buChar char="○"/>
            </a:pPr>
            <a:r>
              <a:rPr lang="en"/>
              <a:t>A DevOps engineer makes sure the factory operates as it should and you have the resources you need to build the car properly.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highlight>
                  <a:srgbClr val="F5D227"/>
                </a:highlight>
              </a:rPr>
              <a:t>Customize it!</a:t>
            </a:r>
            <a:r>
              <a:rPr b="1" lang="en"/>
              <a:t> </a:t>
            </a:r>
            <a:r>
              <a:rPr lang="en"/>
              <a:t>If the client has provided the specific ML roles involved in their process, swap them in here.</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98f0940cd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98f0940cd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build versus buy decision.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don’t have the people or infrastructure resources needed for AI, you can consider buying it instead of building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SaaS ML is “out of the box”: You can buy the software or tools from another provider, then use your own data to create the model.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other end is custom ML, which offers more flexibility but an increased build time and the expenses of managing everything internally.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Where you fall on the build versus buy spectrum will depend on how your organization is set up currently and what’s possible for you to change.</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b0c13bcc85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b0c13bcc85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Guide students to reflect on resource challenges in their organization.</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Based on student responses, facilitate a brief discussion on the exact people and talent or tech and infrastructure challenges they’re facing: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makes that area difficult?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have students experienced in the past?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that we recognize these challenges can be systemic and not easily fixed with just a few actions. Our goal is to surface the issues, make students aware of them, and start having a dialogue with colleagues about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a:solidFill>
                <a:schemeClr val="dk1"/>
              </a:solidFill>
              <a:highlight>
                <a:srgbClr val="FFDB00"/>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use the Zoom annotation feature to add a stamp or marker indicating what area their challenges are mostly related to.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Invite students to come off mute to share any additional thoughts.</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92" name="Shape 92"/>
        <p:cNvGrpSpPr/>
        <p:nvPr/>
      </p:nvGrpSpPr>
      <p:grpSpPr>
        <a:xfrm>
          <a:off x="0" y="0"/>
          <a:ext cx="0" cy="0"/>
          <a:chOff x="0" y="0"/>
          <a:chExt cx="0" cy="0"/>
        </a:xfrm>
      </p:grpSpPr>
      <p:sp>
        <p:nvSpPr>
          <p:cNvPr id="93" name="Google Shape;93;p11"/>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94" name="Google Shape;94;p11"/>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95" name="Google Shape;95;p1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96" name="Google Shape;96;p1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7" name="Google Shape;97;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8" name="Google Shape;98;p11"/>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9" name="Shape 99"/>
        <p:cNvGrpSpPr/>
        <p:nvPr/>
      </p:nvGrpSpPr>
      <p:grpSpPr>
        <a:xfrm>
          <a:off x="0" y="0"/>
          <a:ext cx="0" cy="0"/>
          <a:chOff x="0" y="0"/>
          <a:chExt cx="0" cy="0"/>
        </a:xfrm>
      </p:grpSpPr>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1" name="Google Shape;101;p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102" name="Shape 102"/>
        <p:cNvGrpSpPr/>
        <p:nvPr/>
      </p:nvGrpSpPr>
      <p:grpSpPr>
        <a:xfrm>
          <a:off x="0" y="0"/>
          <a:ext cx="0" cy="0"/>
          <a:chOff x="0" y="0"/>
          <a:chExt cx="0" cy="0"/>
        </a:xfrm>
      </p:grpSpPr>
      <p:cxnSp>
        <p:nvCxnSpPr>
          <p:cNvPr id="103" name="Google Shape;103;p13"/>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104" name="Google Shape;104;p13"/>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105" name="Google Shape;105;p13"/>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106" name="Google Shape;106;p13"/>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07" name="Google Shape;107;p13"/>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108" name="Google Shape;108;p1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9" name="Google Shape;109;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10" name="Shape 110"/>
        <p:cNvGrpSpPr/>
        <p:nvPr/>
      </p:nvGrpSpPr>
      <p:grpSpPr>
        <a:xfrm>
          <a:off x="0" y="0"/>
          <a:ext cx="0" cy="0"/>
          <a:chOff x="0" y="0"/>
          <a:chExt cx="0" cy="0"/>
        </a:xfrm>
      </p:grpSpPr>
      <p:sp>
        <p:nvSpPr>
          <p:cNvPr id="111" name="Google Shape;111;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4"/>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13" name="Google Shape;113;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114" name="Google Shape;114;p14"/>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15" name="Google Shape;115;p14"/>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16" name="Google Shape;116;p14"/>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17" name="Shape 117"/>
        <p:cNvGrpSpPr/>
        <p:nvPr/>
      </p:nvGrpSpPr>
      <p:grpSpPr>
        <a:xfrm>
          <a:off x="0" y="0"/>
          <a:ext cx="0" cy="0"/>
          <a:chOff x="0" y="0"/>
          <a:chExt cx="0" cy="0"/>
        </a:xfrm>
      </p:grpSpPr>
      <p:cxnSp>
        <p:nvCxnSpPr>
          <p:cNvPr id="118" name="Google Shape;118;p15"/>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9" name="Google Shape;119;p15"/>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20" name="Google Shape;120;p1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21" name="Google Shape;121;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22" name="Shape 122"/>
        <p:cNvGrpSpPr/>
        <p:nvPr/>
      </p:nvGrpSpPr>
      <p:grpSpPr>
        <a:xfrm>
          <a:off x="0" y="0"/>
          <a:ext cx="0" cy="0"/>
          <a:chOff x="0" y="0"/>
          <a:chExt cx="0" cy="0"/>
        </a:xfrm>
      </p:grpSpPr>
      <p:sp>
        <p:nvSpPr>
          <p:cNvPr id="123" name="Google Shape;123;p16"/>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6" name="Google Shape;126;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7" name="Google Shape;127;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8" name="Google Shape;128;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129" name="Google Shape;129;p1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30" name="Shape 130"/>
        <p:cNvGrpSpPr/>
        <p:nvPr/>
      </p:nvGrpSpPr>
      <p:grpSpPr>
        <a:xfrm>
          <a:off x="0" y="0"/>
          <a:ext cx="0" cy="0"/>
          <a:chOff x="0" y="0"/>
          <a:chExt cx="0" cy="0"/>
        </a:xfrm>
      </p:grpSpPr>
      <p:sp>
        <p:nvSpPr>
          <p:cNvPr id="131" name="Google Shape;131;p17"/>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7"/>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34" name="Google Shape;134;p1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35" name="Google Shape;135;p1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36" name="Google Shape;136;p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7" name="Google Shape;137;p17"/>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38" name="Shape 138"/>
        <p:cNvGrpSpPr/>
        <p:nvPr/>
      </p:nvGrpSpPr>
      <p:grpSpPr>
        <a:xfrm>
          <a:off x="0" y="0"/>
          <a:ext cx="0" cy="0"/>
          <a:chOff x="0" y="0"/>
          <a:chExt cx="0" cy="0"/>
        </a:xfrm>
      </p:grpSpPr>
      <p:sp>
        <p:nvSpPr>
          <p:cNvPr id="139" name="Google Shape;139;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1" name="Google Shape;141;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2" name="Google Shape;142;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3" name="Google Shape;143;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44" name="Google Shape;144;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5" name="Google Shape;145;p1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46" name="Google Shape;146;p18"/>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47" name="Google Shape;147;p1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9" name="Shape 149"/>
        <p:cNvGrpSpPr/>
        <p:nvPr/>
      </p:nvGrpSpPr>
      <p:grpSpPr>
        <a:xfrm>
          <a:off x="0" y="0"/>
          <a:ext cx="0" cy="0"/>
          <a:chOff x="0" y="0"/>
          <a:chExt cx="0" cy="0"/>
        </a:xfrm>
      </p:grpSpPr>
      <p:sp>
        <p:nvSpPr>
          <p:cNvPr id="150" name="Google Shape;150;p19"/>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19"/>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52" name="Google Shape;152;p1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54" name="Google Shape;154;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55" name="Google Shape;155;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6" name="Google Shape;156;p1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7" name="Google Shape;157;p1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58" name="Shape 158"/>
        <p:cNvGrpSpPr/>
        <p:nvPr/>
      </p:nvGrpSpPr>
      <p:grpSpPr>
        <a:xfrm>
          <a:off x="0" y="0"/>
          <a:ext cx="0" cy="0"/>
          <a:chOff x="0" y="0"/>
          <a:chExt cx="0" cy="0"/>
        </a:xfrm>
      </p:grpSpPr>
      <p:sp>
        <p:nvSpPr>
          <p:cNvPr id="159" name="Google Shape;159;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1" name="Google Shape;161;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2" name="Google Shape;162;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3" name="Google Shape;163;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4" name="Google Shape;164;p2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65" name="Google Shape;165;p20"/>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66" name="Google Shape;166;p2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7" name="Google Shape;167;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vity + Debrief Guide">
  <p:cSld name="CUSTOM_14">
    <p:bg>
      <p:bgPr>
        <a:solidFill>
          <a:schemeClr val="lt1"/>
        </a:solidFill>
      </p:bgPr>
    </p:bg>
    <p:spTree>
      <p:nvGrpSpPr>
        <p:cNvPr id="19" name="Shape 19"/>
        <p:cNvGrpSpPr/>
        <p:nvPr/>
      </p:nvGrpSpPr>
      <p:grpSpPr>
        <a:xfrm>
          <a:off x="0" y="0"/>
          <a:ext cx="0" cy="0"/>
          <a:chOff x="0" y="0"/>
          <a:chExt cx="0" cy="0"/>
        </a:xfrm>
      </p:grpSpPr>
      <p:sp>
        <p:nvSpPr>
          <p:cNvPr id="20" name="Google Shape;20;p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 name="Google Shape;21;p3"/>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 name="Google Shape;22;p3"/>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25" name="Google Shape;25;p3"/>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6" name="Google Shape;26;p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7" name="Google Shape;27;p3"/>
          <p:cNvSpPr/>
          <p:nvPr/>
        </p:nvSpPr>
        <p:spPr>
          <a:xfrm>
            <a:off x="8370750" y="0"/>
            <a:ext cx="779700" cy="7797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800">
                <a:latin typeface="Proxima Nova"/>
                <a:ea typeface="Proxima Nova"/>
                <a:cs typeface="Proxima Nova"/>
                <a:sym typeface="Proxima Nova"/>
              </a:rPr>
              <a:t>Activity + Debrief Guide</a:t>
            </a:r>
            <a:endParaRPr b="1" sz="800">
              <a:latin typeface="Proxima Nova"/>
              <a:ea typeface="Proxima Nova"/>
              <a:cs typeface="Proxima Nova"/>
              <a:sym typeface="Proxima Nov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68" name="Shape 168"/>
        <p:cNvGrpSpPr/>
        <p:nvPr/>
      </p:nvGrpSpPr>
      <p:grpSpPr>
        <a:xfrm>
          <a:off x="0" y="0"/>
          <a:ext cx="0" cy="0"/>
          <a:chOff x="0" y="0"/>
          <a:chExt cx="0" cy="0"/>
        </a:xfrm>
      </p:grpSpPr>
      <p:sp>
        <p:nvSpPr>
          <p:cNvPr id="169" name="Google Shape;169;p21"/>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71" name="Google Shape;171;p2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72" name="Google Shape;172;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73" name="Google Shape;173;p21"/>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74" name="Google Shape;174;p2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5" name="Google Shape;175;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76" name="Shape 176"/>
        <p:cNvGrpSpPr/>
        <p:nvPr/>
      </p:nvGrpSpPr>
      <p:grpSpPr>
        <a:xfrm>
          <a:off x="0" y="0"/>
          <a:ext cx="0" cy="0"/>
          <a:chOff x="0" y="0"/>
          <a:chExt cx="0" cy="0"/>
        </a:xfrm>
      </p:grpSpPr>
      <p:sp>
        <p:nvSpPr>
          <p:cNvPr id="177" name="Google Shape;177;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9" name="Google Shape;179;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180" name="Google Shape;180;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81" name="Google Shape;181;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2" name="Google Shape;182;p2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83" name="Google Shape;183;p22"/>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84" name="Google Shape;184;p2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5" name="Google Shape;185;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86" name="Shape 186"/>
        <p:cNvGrpSpPr/>
        <p:nvPr/>
      </p:nvGrpSpPr>
      <p:grpSpPr>
        <a:xfrm>
          <a:off x="0" y="0"/>
          <a:ext cx="0" cy="0"/>
          <a:chOff x="0" y="0"/>
          <a:chExt cx="0" cy="0"/>
        </a:xfrm>
      </p:grpSpPr>
      <p:sp>
        <p:nvSpPr>
          <p:cNvPr id="187" name="Google Shape;187;p23"/>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9" name="Google Shape;189;p23"/>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190" name="Google Shape;190;p23"/>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1" name="Google Shape;191;p23"/>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92" name="Google Shape;192;p2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3" name="Google Shape;193;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94" name="Shape 194"/>
        <p:cNvGrpSpPr/>
        <p:nvPr/>
      </p:nvGrpSpPr>
      <p:grpSpPr>
        <a:xfrm>
          <a:off x="0" y="0"/>
          <a:ext cx="0" cy="0"/>
          <a:chOff x="0" y="0"/>
          <a:chExt cx="0" cy="0"/>
        </a:xfrm>
      </p:grpSpPr>
      <p:sp>
        <p:nvSpPr>
          <p:cNvPr id="195" name="Google Shape;195;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7" name="Google Shape;197;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8" name="Google Shape;198;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9" name="Google Shape;199;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0" name="Google Shape;200;p2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01" name="Google Shape;201;p2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02" name="Google Shape;202;p2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3" name="Google Shape;203;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204" name="Shape 204"/>
        <p:cNvGrpSpPr/>
        <p:nvPr/>
      </p:nvGrpSpPr>
      <p:grpSpPr>
        <a:xfrm>
          <a:off x="0" y="0"/>
          <a:ext cx="0" cy="0"/>
          <a:chOff x="0" y="0"/>
          <a:chExt cx="0" cy="0"/>
        </a:xfrm>
      </p:grpSpPr>
      <p:sp>
        <p:nvSpPr>
          <p:cNvPr id="205" name="Google Shape;205;p25"/>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12" name="Shape 212"/>
        <p:cNvGrpSpPr/>
        <p:nvPr/>
      </p:nvGrpSpPr>
      <p:grpSpPr>
        <a:xfrm>
          <a:off x="0" y="0"/>
          <a:ext cx="0" cy="0"/>
          <a:chOff x="0" y="0"/>
          <a:chExt cx="0" cy="0"/>
        </a:xfrm>
      </p:grpSpPr>
      <p:sp>
        <p:nvSpPr>
          <p:cNvPr id="213" name="Google Shape;213;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5" name="Google Shape;215;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6" name="Google Shape;216;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7" name="Google Shape;217;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18" name="Google Shape;218;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9" name="Google Shape;219;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0" name="Google Shape;220;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221" name="Google Shape;221;p26"/>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22" name="Google Shape;222;p26"/>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23" name="Shape 223"/>
        <p:cNvGrpSpPr/>
        <p:nvPr/>
      </p:nvGrpSpPr>
      <p:grpSpPr>
        <a:xfrm>
          <a:off x="0" y="0"/>
          <a:ext cx="0" cy="0"/>
          <a:chOff x="0" y="0"/>
          <a:chExt cx="0" cy="0"/>
        </a:xfrm>
      </p:grpSpPr>
      <p:sp>
        <p:nvSpPr>
          <p:cNvPr id="224" name="Google Shape;224;p27"/>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26" name="Google Shape;226;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7" name="Google Shape;227;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28" name="Google Shape;228;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29" name="Google Shape;229;p27"/>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30" name="Google Shape;230;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1" name="Google Shape;231;p2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32" name="Shape 232"/>
        <p:cNvGrpSpPr/>
        <p:nvPr/>
      </p:nvGrpSpPr>
      <p:grpSpPr>
        <a:xfrm>
          <a:off x="0" y="0"/>
          <a:ext cx="0" cy="0"/>
          <a:chOff x="0" y="0"/>
          <a:chExt cx="0" cy="0"/>
        </a:xfrm>
      </p:grpSpPr>
      <p:sp>
        <p:nvSpPr>
          <p:cNvPr id="233" name="Google Shape;233;p28"/>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35" name="Google Shape;235;p2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36" name="Google Shape;236;p2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37" name="Google Shape;237;p2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39" name="Google Shape;239;p28"/>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40" name="Shape 240"/>
        <p:cNvGrpSpPr/>
        <p:nvPr/>
      </p:nvGrpSpPr>
      <p:grpSpPr>
        <a:xfrm>
          <a:off x="0" y="0"/>
          <a:ext cx="0" cy="0"/>
          <a:chOff x="0" y="0"/>
          <a:chExt cx="0" cy="0"/>
        </a:xfrm>
      </p:grpSpPr>
      <p:sp>
        <p:nvSpPr>
          <p:cNvPr id="241" name="Google Shape;241;p29"/>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sp>
        <p:nvSpPr>
          <p:cNvPr id="242" name="Google Shape;242;p29"/>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43" name="Google Shape;243;p2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4" name="Google Shape;244;p2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45" name="Google Shape;245;p2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46" name="Google Shape;246;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47" name="Shape 247"/>
        <p:cNvGrpSpPr/>
        <p:nvPr/>
      </p:nvGrpSpPr>
      <p:grpSpPr>
        <a:xfrm>
          <a:off x="0" y="0"/>
          <a:ext cx="0" cy="0"/>
          <a:chOff x="0" y="0"/>
          <a:chExt cx="0" cy="0"/>
        </a:xfrm>
      </p:grpSpPr>
      <p:sp>
        <p:nvSpPr>
          <p:cNvPr id="248" name="Google Shape;248;p30"/>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0"/>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50" name="Google Shape;250;p30"/>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51" name="Google Shape;251;p30"/>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52" name="Google Shape;252;p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3" name="Google Shape;253;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28" name="Shape 28"/>
        <p:cNvGrpSpPr/>
        <p:nvPr/>
      </p:nvGrpSpPr>
      <p:grpSpPr>
        <a:xfrm>
          <a:off x="0" y="0"/>
          <a:ext cx="0" cy="0"/>
          <a:chOff x="0" y="0"/>
          <a:chExt cx="0" cy="0"/>
        </a:xfrm>
      </p:grpSpPr>
      <p:sp>
        <p:nvSpPr>
          <p:cNvPr id="29" name="Google Shape;29;p4"/>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31" name="Google Shape;31;p4"/>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32" name="Google Shape;32;p4"/>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33" name="Google Shape;33;p4"/>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34" name="Google Shape;34;p4"/>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35" name="Google Shape;35;p4"/>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36" name="Google Shape;36;p4"/>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37" name="Google Shape;37;p4"/>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38" name="Google Shape;38;p4"/>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9" name="Google Shape;39;p4"/>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40" name="Google Shape;40;p4"/>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41" name="Google Shape;41;p4"/>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42" name="Google Shape;42;p4"/>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43" name="Google Shape;43;p4"/>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44" name="Google Shape;44;p4"/>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45" name="Google Shape;45;p4"/>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46" name="Google Shape;46;p4"/>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47" name="Google Shape;47;p4"/>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9" name="Google Shape;49;p4"/>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50" name="Google Shape;50;p4"/>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54" name="Shape 254"/>
        <p:cNvGrpSpPr/>
        <p:nvPr/>
      </p:nvGrpSpPr>
      <p:grpSpPr>
        <a:xfrm>
          <a:off x="0" y="0"/>
          <a:ext cx="0" cy="0"/>
          <a:chOff x="0" y="0"/>
          <a:chExt cx="0" cy="0"/>
        </a:xfrm>
      </p:grpSpPr>
      <p:sp>
        <p:nvSpPr>
          <p:cNvPr id="255" name="Google Shape;255;p31"/>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56" name="Google Shape;256;p31"/>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57" name="Google Shape;257;p31"/>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8" name="Google Shape;258;p31"/>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9" name="Google Shape;259;p31"/>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60" name="Google Shape;260;p31"/>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61" name="Google Shape;261;p31"/>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62" name="Google Shape;262;p31"/>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3" name="Google Shape;263;p31"/>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4" name="Google Shape;264;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65" name="Shape 265"/>
        <p:cNvGrpSpPr/>
        <p:nvPr/>
      </p:nvGrpSpPr>
      <p:grpSpPr>
        <a:xfrm>
          <a:off x="0" y="0"/>
          <a:ext cx="0" cy="0"/>
          <a:chOff x="0" y="0"/>
          <a:chExt cx="0" cy="0"/>
        </a:xfrm>
      </p:grpSpPr>
      <p:sp>
        <p:nvSpPr>
          <p:cNvPr id="266" name="Google Shape;266;p32"/>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8" name="Google Shape;268;p32"/>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9" name="Google Shape;269;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70" name="Google Shape;270;p32"/>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271" name="Shape 271"/>
        <p:cNvGrpSpPr/>
        <p:nvPr/>
      </p:nvGrpSpPr>
      <p:grpSpPr>
        <a:xfrm>
          <a:off x="0" y="0"/>
          <a:ext cx="0" cy="0"/>
          <a:chOff x="0" y="0"/>
          <a:chExt cx="0" cy="0"/>
        </a:xfrm>
      </p:grpSpPr>
      <p:sp>
        <p:nvSpPr>
          <p:cNvPr id="272" name="Google Shape;272;p33"/>
          <p:cNvSpPr/>
          <p:nvPr/>
        </p:nvSpPr>
        <p:spPr>
          <a:xfrm>
            <a:off x="6315000" y="-13950"/>
            <a:ext cx="2856300" cy="5171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33"/>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274" name="Google Shape;274;p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75" name="Google Shape;275;p3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76" name="Google Shape;276;p33"/>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277" name="Google Shape;277;p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278" name="Google Shape;278;p33"/>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sson Overview">
  <p:cSld name="CUSTOM_6_1_1_1_2_1">
    <p:spTree>
      <p:nvGrpSpPr>
        <p:cNvPr id="279" name="Shape 279"/>
        <p:cNvGrpSpPr/>
        <p:nvPr/>
      </p:nvGrpSpPr>
      <p:grpSpPr>
        <a:xfrm>
          <a:off x="0" y="0"/>
          <a:ext cx="0" cy="0"/>
          <a:chOff x="0" y="0"/>
          <a:chExt cx="0" cy="0"/>
        </a:xfrm>
      </p:grpSpPr>
      <p:sp>
        <p:nvSpPr>
          <p:cNvPr id="280" name="Google Shape;280;p34"/>
          <p:cNvSpPr/>
          <p:nvPr/>
        </p:nvSpPr>
        <p:spPr>
          <a:xfrm>
            <a:off x="7791500" y="0"/>
            <a:ext cx="1352400" cy="572700"/>
          </a:xfrm>
          <a:prstGeom prst="rect">
            <a:avLst/>
          </a:prstGeom>
          <a:solidFill>
            <a:schemeClr val="accen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latin typeface="Proxima Nova"/>
              <a:ea typeface="Proxima Nova"/>
              <a:cs typeface="Proxima Nova"/>
              <a:sym typeface="Proxima Nova"/>
            </a:endParaRPr>
          </a:p>
        </p:txBody>
      </p:sp>
      <p:pic>
        <p:nvPicPr>
          <p:cNvPr descr="GA-Cog-900.png" id="281" name="Google Shape;281;p3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82" name="Google Shape;282;p34"/>
          <p:cNvSpPr txBox="1"/>
          <p:nvPr>
            <p:ph type="title"/>
          </p:nvPr>
        </p:nvSpPr>
        <p:spPr>
          <a:xfrm>
            <a:off x="1457325" y="280378"/>
            <a:ext cx="66447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83" name="Google Shape;283;p34"/>
          <p:cNvSpPr/>
          <p:nvPr/>
        </p:nvSpPr>
        <p:spPr>
          <a:xfrm>
            <a:off x="156429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84" name="Google Shape;284;p34"/>
          <p:cNvSpPr/>
          <p:nvPr/>
        </p:nvSpPr>
        <p:spPr>
          <a:xfrm>
            <a:off x="-6750" y="-19022"/>
            <a:ext cx="1095900" cy="5171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500">
              <a:solidFill>
                <a:srgbClr val="FFFFFF"/>
              </a:solidFill>
            </a:endParaRPr>
          </a:p>
        </p:txBody>
      </p:sp>
      <p:sp>
        <p:nvSpPr>
          <p:cNvPr id="285" name="Google Shape;285;p34"/>
          <p:cNvSpPr txBox="1"/>
          <p:nvPr/>
        </p:nvSpPr>
        <p:spPr>
          <a:xfrm rot="-5400000">
            <a:off x="-1811325" y="2099972"/>
            <a:ext cx="4710000" cy="943500"/>
          </a:xfrm>
          <a:prstGeom prst="rect">
            <a:avLst/>
          </a:prstGeom>
          <a:noFill/>
          <a:ln>
            <a:noFill/>
          </a:ln>
        </p:spPr>
        <p:txBody>
          <a:bodyPr anchorCtr="0" anchor="ctr" bIns="34275" lIns="34275" spcFirstLastPara="1" rIns="34275" wrap="square" tIns="34275">
            <a:noAutofit/>
          </a:bodyPr>
          <a:lstStyle/>
          <a:p>
            <a:pPr indent="0" lvl="0" marL="0" rtl="0" algn="ctr">
              <a:spcBef>
                <a:spcPts val="0"/>
              </a:spcBef>
              <a:spcAft>
                <a:spcPts val="0"/>
              </a:spcAft>
              <a:buNone/>
            </a:pPr>
            <a:r>
              <a:rPr b="1" lang="en" sz="3800">
                <a:solidFill>
                  <a:srgbClr val="FFFFFF"/>
                </a:solidFill>
                <a:latin typeface="Proxima Nova"/>
                <a:ea typeface="Proxima Nova"/>
                <a:cs typeface="Proxima Nova"/>
                <a:sym typeface="Proxima Nova"/>
              </a:rPr>
              <a:t>Module Overview</a:t>
            </a:r>
            <a:endParaRPr b="1" sz="3800">
              <a:solidFill>
                <a:srgbClr val="FFFFFF"/>
              </a:solidFill>
              <a:latin typeface="Proxima Nova"/>
              <a:ea typeface="Proxima Nova"/>
              <a:cs typeface="Proxima Nova"/>
              <a:sym typeface="Proxima Nova"/>
            </a:endParaRPr>
          </a:p>
        </p:txBody>
      </p:sp>
      <p:sp>
        <p:nvSpPr>
          <p:cNvPr id="286" name="Google Shape;286;p34"/>
          <p:cNvSpPr txBox="1"/>
          <p:nvPr>
            <p:ph idx="12" type="sldNum"/>
          </p:nvPr>
        </p:nvSpPr>
        <p:spPr>
          <a:xfrm>
            <a:off x="108915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solidFill>
                  <a:srgbClr val="000000"/>
                </a:solidFill>
                <a:latin typeface="Proxima Nova"/>
                <a:ea typeface="Proxima Nova"/>
                <a:cs typeface="Proxima Nova"/>
                <a:sym typeface="Proxima Nova"/>
              </a:defRPr>
            </a:lvl1pPr>
            <a:lvl2pPr lvl="1" rtl="0">
              <a:lnSpc>
                <a:spcPct val="100000"/>
              </a:lnSpc>
              <a:buNone/>
              <a:defRPr sz="900">
                <a:solidFill>
                  <a:srgbClr val="000000"/>
                </a:solidFill>
                <a:latin typeface="Proxima Nova"/>
                <a:ea typeface="Proxima Nova"/>
                <a:cs typeface="Proxima Nova"/>
                <a:sym typeface="Proxima Nova"/>
              </a:defRPr>
            </a:lvl2pPr>
            <a:lvl3pPr lvl="2" rtl="0">
              <a:lnSpc>
                <a:spcPct val="100000"/>
              </a:lnSpc>
              <a:buNone/>
              <a:defRPr sz="900">
                <a:solidFill>
                  <a:srgbClr val="000000"/>
                </a:solidFill>
                <a:latin typeface="Proxima Nova"/>
                <a:ea typeface="Proxima Nova"/>
                <a:cs typeface="Proxima Nova"/>
                <a:sym typeface="Proxima Nova"/>
              </a:defRPr>
            </a:lvl3pPr>
            <a:lvl4pPr lvl="3" rtl="0">
              <a:lnSpc>
                <a:spcPct val="100000"/>
              </a:lnSpc>
              <a:buNone/>
              <a:defRPr sz="900">
                <a:solidFill>
                  <a:srgbClr val="000000"/>
                </a:solidFill>
                <a:latin typeface="Proxima Nova"/>
                <a:ea typeface="Proxima Nova"/>
                <a:cs typeface="Proxima Nova"/>
                <a:sym typeface="Proxima Nova"/>
              </a:defRPr>
            </a:lvl4pPr>
            <a:lvl5pPr lvl="4" rtl="0">
              <a:lnSpc>
                <a:spcPct val="100000"/>
              </a:lnSpc>
              <a:buNone/>
              <a:defRPr sz="900">
                <a:solidFill>
                  <a:srgbClr val="000000"/>
                </a:solidFill>
                <a:latin typeface="Proxima Nova"/>
                <a:ea typeface="Proxima Nova"/>
                <a:cs typeface="Proxima Nova"/>
                <a:sym typeface="Proxima Nova"/>
              </a:defRPr>
            </a:lvl5pPr>
            <a:lvl6pPr lvl="5" rtl="0">
              <a:lnSpc>
                <a:spcPct val="100000"/>
              </a:lnSpc>
              <a:buNone/>
              <a:defRPr sz="900">
                <a:solidFill>
                  <a:srgbClr val="000000"/>
                </a:solidFill>
                <a:latin typeface="Proxima Nova"/>
                <a:ea typeface="Proxima Nova"/>
                <a:cs typeface="Proxima Nova"/>
                <a:sym typeface="Proxima Nova"/>
              </a:defRPr>
            </a:lvl6pPr>
            <a:lvl7pPr lvl="6" rtl="0">
              <a:lnSpc>
                <a:spcPct val="100000"/>
              </a:lnSpc>
              <a:buNone/>
              <a:defRPr sz="900">
                <a:solidFill>
                  <a:srgbClr val="000000"/>
                </a:solidFill>
                <a:latin typeface="Proxima Nova"/>
                <a:ea typeface="Proxima Nova"/>
                <a:cs typeface="Proxima Nova"/>
                <a:sym typeface="Proxima Nova"/>
              </a:defRPr>
            </a:lvl7pPr>
            <a:lvl8pPr lvl="7" rtl="0">
              <a:lnSpc>
                <a:spcPct val="100000"/>
              </a:lnSpc>
              <a:buNone/>
              <a:defRPr sz="900">
                <a:solidFill>
                  <a:srgbClr val="000000"/>
                </a:solidFill>
                <a:latin typeface="Proxima Nova"/>
                <a:ea typeface="Proxima Nova"/>
                <a:cs typeface="Proxima Nova"/>
                <a:sym typeface="Proxima Nova"/>
              </a:defRPr>
            </a:lvl8pPr>
            <a:lvl9pPr lvl="8" rtl="0">
              <a:lnSpc>
                <a:spcPct val="100000"/>
              </a:lnSpc>
              <a:buNone/>
              <a:defRPr sz="900">
                <a:solidFill>
                  <a:srgbClr val="000000"/>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pic>
        <p:nvPicPr>
          <p:cNvPr id="287" name="Google Shape;287;p34"/>
          <p:cNvPicPr preferRelativeResize="0"/>
          <p:nvPr/>
        </p:nvPicPr>
        <p:blipFill>
          <a:blip r:embed="rId3">
            <a:alphaModFix/>
          </a:blip>
          <a:stretch>
            <a:fillRect/>
          </a:stretch>
        </p:blipFill>
        <p:spPr>
          <a:xfrm>
            <a:off x="8686799" y="89550"/>
            <a:ext cx="393600" cy="393600"/>
          </a:xfrm>
          <a:prstGeom prst="rect">
            <a:avLst/>
          </a:prstGeom>
          <a:noFill/>
          <a:ln>
            <a:noFill/>
          </a:ln>
        </p:spPr>
      </p:pic>
      <p:sp>
        <p:nvSpPr>
          <p:cNvPr id="288" name="Google Shape;288;p34"/>
          <p:cNvSpPr txBox="1"/>
          <p:nvPr>
            <p:ph idx="1" type="subTitle"/>
          </p:nvPr>
        </p:nvSpPr>
        <p:spPr>
          <a:xfrm>
            <a:off x="7699076" y="121950"/>
            <a:ext cx="9876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200"/>
            </a:lvl1pPr>
            <a:lvl2pPr lvl="1" rtl="0" algn="r">
              <a:spcBef>
                <a:spcPts val="1600"/>
              </a:spcBef>
              <a:spcAft>
                <a:spcPts val="0"/>
              </a:spcAft>
              <a:buNone/>
              <a:defRPr b="1" sz="1200"/>
            </a:lvl2pPr>
            <a:lvl3pPr lvl="2" rtl="0" algn="r">
              <a:spcBef>
                <a:spcPts val="1600"/>
              </a:spcBef>
              <a:spcAft>
                <a:spcPts val="0"/>
              </a:spcAft>
              <a:buNone/>
              <a:defRPr b="1" sz="1200"/>
            </a:lvl3pPr>
            <a:lvl4pPr lvl="3" rtl="0" algn="r">
              <a:spcBef>
                <a:spcPts val="1600"/>
              </a:spcBef>
              <a:spcAft>
                <a:spcPts val="0"/>
              </a:spcAft>
              <a:buNone/>
              <a:defRPr b="1" sz="1200"/>
            </a:lvl4pPr>
            <a:lvl5pPr lvl="4" rtl="0" algn="r">
              <a:spcBef>
                <a:spcPts val="1600"/>
              </a:spcBef>
              <a:spcAft>
                <a:spcPts val="0"/>
              </a:spcAft>
              <a:buNone/>
              <a:defRPr b="1" sz="1200"/>
            </a:lvl5pPr>
            <a:lvl6pPr lvl="5" rtl="0" algn="r">
              <a:spcBef>
                <a:spcPts val="1600"/>
              </a:spcBef>
              <a:spcAft>
                <a:spcPts val="0"/>
              </a:spcAft>
              <a:buNone/>
              <a:defRPr b="1" sz="1200"/>
            </a:lvl6pPr>
            <a:lvl7pPr lvl="6" rtl="0" algn="r">
              <a:spcBef>
                <a:spcPts val="1600"/>
              </a:spcBef>
              <a:spcAft>
                <a:spcPts val="0"/>
              </a:spcAft>
              <a:buNone/>
              <a:defRPr b="1" sz="1200"/>
            </a:lvl7pPr>
            <a:lvl8pPr lvl="7" rtl="0" algn="r">
              <a:spcBef>
                <a:spcPts val="1600"/>
              </a:spcBef>
              <a:spcAft>
                <a:spcPts val="0"/>
              </a:spcAft>
              <a:buNone/>
              <a:defRPr b="1" sz="1200"/>
            </a:lvl8pPr>
            <a:lvl9pPr lvl="8" rtl="0" algn="r">
              <a:spcBef>
                <a:spcPts val="1600"/>
              </a:spcBef>
              <a:spcAft>
                <a:spcPts val="1600"/>
              </a:spcAft>
              <a:buNone/>
              <a:defRPr b="1" sz="12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TITLE_AND_BODY_2_2">
    <p:spTree>
      <p:nvGrpSpPr>
        <p:cNvPr id="289" name="Shape 289"/>
        <p:cNvGrpSpPr/>
        <p:nvPr/>
      </p:nvGrpSpPr>
      <p:grpSpPr>
        <a:xfrm>
          <a:off x="0" y="0"/>
          <a:ext cx="0" cy="0"/>
          <a:chOff x="0" y="0"/>
          <a:chExt cx="0" cy="0"/>
        </a:xfrm>
      </p:grpSpPr>
      <p:sp>
        <p:nvSpPr>
          <p:cNvPr id="290" name="Google Shape;290;p35"/>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pic>
        <p:nvPicPr>
          <p:cNvPr descr="GA-Cog-900.png" id="291" name="Google Shape;291;p3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292" name="Google Shape;292;p35"/>
          <p:cNvSpPr/>
          <p:nvPr/>
        </p:nvSpPr>
        <p:spPr>
          <a:xfrm flipH="1" rot="10800000">
            <a:off x="25" y="-24350"/>
            <a:ext cx="9144000" cy="2652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51" name="Shape 51"/>
        <p:cNvGrpSpPr/>
        <p:nvPr/>
      </p:nvGrpSpPr>
      <p:grpSpPr>
        <a:xfrm>
          <a:off x="0" y="0"/>
          <a:ext cx="0" cy="0"/>
          <a:chOff x="0" y="0"/>
          <a:chExt cx="0" cy="0"/>
        </a:xfrm>
      </p:grpSpPr>
      <p:sp>
        <p:nvSpPr>
          <p:cNvPr id="52" name="Google Shape;52;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4" name="Google Shape;54;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5" name="Google Shape;55;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6" name="Google Shape;56;p5"/>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5"/>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58" name="Google Shape;58;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9" name="Google Shape;59;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0" name="Google Shape;60;p5"/>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61" name="Shape 61"/>
        <p:cNvGrpSpPr/>
        <p:nvPr/>
      </p:nvGrpSpPr>
      <p:grpSpPr>
        <a:xfrm>
          <a:off x="0" y="0"/>
          <a:ext cx="0" cy="0"/>
          <a:chOff x="0" y="0"/>
          <a:chExt cx="0" cy="0"/>
        </a:xfrm>
      </p:grpSpPr>
      <p:sp>
        <p:nvSpPr>
          <p:cNvPr id="62" name="Google Shape;62;p6"/>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6"/>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64" name="Google Shape;64;p6"/>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65" name="Google Shape;65;p6"/>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66" name="Google Shape;66;p6"/>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8" name="Google Shape;68;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9" name="Google Shape;69;p6"/>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70" name="Google Shape;70;p6"/>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71" name="Shape 71"/>
        <p:cNvGrpSpPr/>
        <p:nvPr/>
      </p:nvGrpSpPr>
      <p:grpSpPr>
        <a:xfrm>
          <a:off x="0" y="0"/>
          <a:ext cx="0" cy="0"/>
          <a:chOff x="0" y="0"/>
          <a:chExt cx="0" cy="0"/>
        </a:xfrm>
      </p:grpSpPr>
      <p:sp>
        <p:nvSpPr>
          <p:cNvPr id="72" name="Google Shape;72;p7"/>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7"/>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75" name="Google Shape;75;p7"/>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76" name="Google Shape;76;p7"/>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77" name="Google Shape;77;p7"/>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78" name="Shape 78"/>
        <p:cNvGrpSpPr/>
        <p:nvPr/>
      </p:nvGrpSpPr>
      <p:grpSpPr>
        <a:xfrm>
          <a:off x="0" y="0"/>
          <a:ext cx="0" cy="0"/>
          <a:chOff x="0" y="0"/>
          <a:chExt cx="0" cy="0"/>
        </a:xfrm>
      </p:grpSpPr>
      <p:sp>
        <p:nvSpPr>
          <p:cNvPr id="79" name="Google Shape;79;p8"/>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0" name="Google Shape;80;p8"/>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81" name="Shape 81"/>
        <p:cNvGrpSpPr/>
        <p:nvPr/>
      </p:nvGrpSpPr>
      <p:grpSpPr>
        <a:xfrm>
          <a:off x="0" y="0"/>
          <a:ext cx="0" cy="0"/>
          <a:chOff x="0" y="0"/>
          <a:chExt cx="0" cy="0"/>
        </a:xfrm>
      </p:grpSpPr>
      <p:sp>
        <p:nvSpPr>
          <p:cNvPr id="82" name="Google Shape;82;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3" name="Google Shape;83;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4" name="Google Shape;84;p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5" name="Google Shape;85;p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6" name="Google Shape;86;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87" name="Shape 87"/>
        <p:cNvGrpSpPr/>
        <p:nvPr/>
      </p:nvGrpSpPr>
      <p:grpSpPr>
        <a:xfrm>
          <a:off x="0" y="0"/>
          <a:ext cx="0" cy="0"/>
          <a:chOff x="0" y="0"/>
          <a:chExt cx="0" cy="0"/>
        </a:xfrm>
      </p:grpSpPr>
      <p:sp>
        <p:nvSpPr>
          <p:cNvPr id="88" name="Google Shape;88;p1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9" name="Google Shape;89;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90" name="Google Shape;90;p1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1" name="Google Shape;91;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36" Type="http://schemas.openxmlformats.org/officeDocument/2006/relationships/theme" Target="../theme/theme1.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3.png"/><Relationship Id="rId4" Type="http://schemas.openxmlformats.org/officeDocument/2006/relationships/image" Target="../media/image21.png"/><Relationship Id="rId9" Type="http://schemas.openxmlformats.org/officeDocument/2006/relationships/slide" Target="/ppt/slides/slide89.xml"/><Relationship Id="rId5" Type="http://schemas.openxmlformats.org/officeDocument/2006/relationships/image" Target="../media/image14.png"/><Relationship Id="rId6" Type="http://schemas.openxmlformats.org/officeDocument/2006/relationships/slide" Target="/ppt/slides/slide19.xml"/><Relationship Id="rId7" Type="http://schemas.openxmlformats.org/officeDocument/2006/relationships/slide" Target="/ppt/slides/slide51.xml"/><Relationship Id="rId8" Type="http://schemas.openxmlformats.org/officeDocument/2006/relationships/slide" Target="/ppt/slides/slide7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81.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4.xml"/><Relationship Id="rId3" Type="http://schemas.openxmlformats.org/officeDocument/2006/relationships/hyperlink" Target="https://www.microsoft.com/en-us/ai/our-approach?activetab=pivot1%3aprimaryr5" TargetMode="Externa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5.xml"/><Relationship Id="rId3" Type="http://schemas.openxmlformats.org/officeDocument/2006/relationships/image" Target="../media/image2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6.xml"/><Relationship Id="rId3" Type="http://schemas.openxmlformats.org/officeDocument/2006/relationships/image" Target="../media/image5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9.xml"/><Relationship Id="rId3"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2.xml"/><Relationship Id="rId3" Type="http://schemas.openxmlformats.org/officeDocument/2006/relationships/image" Target="../media/image8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30.png"/><Relationship Id="rId6"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8.xml"/><Relationship Id="rId4" Type="http://schemas.openxmlformats.org/officeDocument/2006/relationships/slide" Target="/ppt/slides/slide19.xml"/><Relationship Id="rId9" Type="http://schemas.openxmlformats.org/officeDocument/2006/relationships/slide" Target="/ppt/slides/slide107.xml"/><Relationship Id="rId5" Type="http://schemas.openxmlformats.org/officeDocument/2006/relationships/slide" Target="/ppt/slides/slide51.xml"/><Relationship Id="rId6" Type="http://schemas.openxmlformats.org/officeDocument/2006/relationships/slide" Target="/ppt/slides/slide51.xml"/><Relationship Id="rId7" Type="http://schemas.openxmlformats.org/officeDocument/2006/relationships/slide" Target="/ppt/slides/slide77.xml"/><Relationship Id="rId8" Type="http://schemas.openxmlformats.org/officeDocument/2006/relationships/slide" Target="/ppt/slides/slide8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8.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6.png"/><Relationship Id="rId5"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docs.google.com/presentation/d/1XjYoPCC0UkeO0AWG6wlue7GnwP8Ji1faRQE_8FQXMQo/edit?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46.png"/><Relationship Id="rId5"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41.jpg"/><Relationship Id="rId4" Type="http://schemas.openxmlformats.org/officeDocument/2006/relationships/image" Target="../media/image39.jpg"/><Relationship Id="rId5" Type="http://schemas.openxmlformats.org/officeDocument/2006/relationships/image" Target="../media/image48.jpg"/><Relationship Id="rId6" Type="http://schemas.openxmlformats.org/officeDocument/2006/relationships/image" Target="../media/image42.jpg"/><Relationship Id="rId7" Type="http://schemas.openxmlformats.org/officeDocument/2006/relationships/image" Target="../media/image5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9.xml"/><Relationship Id="rId3" Type="http://schemas.openxmlformats.org/officeDocument/2006/relationships/image" Target="../media/image45.png"/><Relationship Id="rId4" Type="http://schemas.openxmlformats.org/officeDocument/2006/relationships/hyperlink" Target="https://www.youtube.com/watch?v=XWwwtEaMSzw&amp;feature=youtu.be&amp;ab_channel=Hootsui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8.xml"/><Relationship Id="rId4" Type="http://schemas.openxmlformats.org/officeDocument/2006/relationships/slide" Target="/ppt/slides/slide19.xml"/><Relationship Id="rId9" Type="http://schemas.openxmlformats.org/officeDocument/2006/relationships/slide" Target="/ppt/slides/slide107.xml"/><Relationship Id="rId5" Type="http://schemas.openxmlformats.org/officeDocument/2006/relationships/slide" Target="/ppt/slides/slide51.xml"/><Relationship Id="rId6" Type="http://schemas.openxmlformats.org/officeDocument/2006/relationships/slide" Target="/ppt/slides/slide51.xml"/><Relationship Id="rId7" Type="http://schemas.openxmlformats.org/officeDocument/2006/relationships/slide" Target="/ppt/slides/slide77.xml"/><Relationship Id="rId8" Type="http://schemas.openxmlformats.org/officeDocument/2006/relationships/slide" Target="/ppt/slides/slide8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47.png"/><Relationship Id="rId4" Type="http://schemas.openxmlformats.org/officeDocument/2006/relationships/hyperlink" Target="https://towardsdatascience.com/netflix-recommender-system-a-big-data-case-study-19cfa6d56ff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2.xml"/><Relationship Id="rId3" Type="http://schemas.openxmlformats.org/officeDocument/2006/relationships/image" Target="../media/image50.jpg"/><Relationship Id="rId4" Type="http://schemas.openxmlformats.org/officeDocument/2006/relationships/hyperlink" Target="https://deepmind.com/blog/article/safety-first-ai-autonomous-data-centre-cooling-and-industrial-contro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52.png"/><Relationship Id="rId4" Type="http://schemas.openxmlformats.org/officeDocument/2006/relationships/image" Target="../media/image63.png"/><Relationship Id="rId5"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hyperlink" Target="https://docs.google.com/presentation/d/1XjYoPCC0UkeO0AWG6wlue7GnwP8Ji1faRQE_8FQXMQo/edit?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 Id="rId3"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image" Target="../media/image6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docs.google.com/document/d/1x3FY5FAaoaix-0e1c_gid6U3-ZuH8lmR5eKREQpUCLc/edit?usp=sharing" TargetMode="External"/><Relationship Id="rId4" Type="http://schemas.openxmlformats.org/officeDocument/2006/relationships/hyperlink" Target="https://docs.google.com/spreadsheets/d/1qm8b78nV9J41IDxXxrL31mVDl0y_QGU0kXakpDyJJTQ/edit?usp=sharing"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70.png"/><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s://docs.google.com/presentation/d/1XjYoPCC0UkeO0AWG6wlue7GnwP8Ji1faRQE_8FQXMQo/edit?usp=sharing"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image" Target="../media/image6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docs.google.com/presentation/d/1XjYoPCC0UkeO0AWG6wlue7GnwP8Ji1faRQE_8FQXMQo/edit?usp=sharing" TargetMode="External"/><Relationship Id="rId4" Type="http://schemas.openxmlformats.org/officeDocument/2006/relationships/hyperlink" Target="https://drive.google.com/drive/folders/18L0f5Uy0AXJ6XHlRrh40ymj6y-aOs22r?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6.xml"/><Relationship Id="rId3"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rive.google.com/drive/folders/1h3hDVbHlO-6bqJ740XwtRruEeiouk3Tm?usp=sharing" TargetMode="External"/><Relationship Id="rId4" Type="http://schemas.openxmlformats.org/officeDocument/2006/relationships/hyperlink" Target="https://docs.google.com/presentation/d/1Q9n2B5ghnb97RUtRLRRFGloZlgeQ9M3NVFjMQh8rGtg/edit?usp=sharing" TargetMode="External"/><Relationship Id="rId9" Type="http://schemas.openxmlformats.org/officeDocument/2006/relationships/hyperlink" Target="https://drive.google.com/drive/folders/18L0f5Uy0AXJ6XHlRrh40ymj6y-aOs22r?usp=sharing" TargetMode="External"/><Relationship Id="rId5" Type="http://schemas.openxmlformats.org/officeDocument/2006/relationships/hyperlink" Target="https://docs.google.com/document/d/1x3FY5FAaoaix-0e1c_gid6U3-ZuH8lmR5eKREQpUCLc/edit?usp=sharing" TargetMode="External"/><Relationship Id="rId6" Type="http://schemas.openxmlformats.org/officeDocument/2006/relationships/hyperlink" Target="https://docs.google.com/spreadsheets/d/1qm8b78nV9J41IDxXxrL31mVDl0y_QGU0kXakpDyJJTQ/edit?usp=sharing" TargetMode="External"/><Relationship Id="rId7" Type="http://schemas.openxmlformats.org/officeDocument/2006/relationships/hyperlink" Target="https://docs.google.com/presentation/d/1XjYoPCC0UkeO0AWG6wlue7GnwP8Ji1faRQE_8FQXMQo/edit?usp=sharing" TargetMode="External"/><Relationship Id="rId8" Type="http://schemas.openxmlformats.org/officeDocument/2006/relationships/hyperlink" Target="https://drive.google.com/file/d/1LL8aLnab_rYCm5hh85ErQb1m_D9nr_Ox/view?usp=sharing"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hyperlink" Target="https://docs.google.com/presentation/d/1XjYoPCC0UkeO0AWG6wlue7GnwP8Ji1faRQE_8FQXMQo/edit?usp=sharing"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3.xml"/><Relationship Id="rId3" Type="http://schemas.openxmlformats.org/officeDocument/2006/relationships/image" Target="../media/image2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4.xml"/><Relationship Id="rId3" Type="http://schemas.openxmlformats.org/officeDocument/2006/relationships/image" Target="../media/image5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54.png"/><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 Id="rId3" Type="http://schemas.openxmlformats.org/officeDocument/2006/relationships/image" Target="../media/image59.png"/><Relationship Id="rId4" Type="http://schemas.openxmlformats.org/officeDocument/2006/relationships/image" Target="../media/image62.png"/><Relationship Id="rId5" Type="http://schemas.openxmlformats.org/officeDocument/2006/relationships/image" Target="../media/image72.png"/><Relationship Id="rId6"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hyperlink" Target="https://docs.google.com/presentation/d/1XjYoPCC0UkeO0AWG6wlue7GnwP8Ji1faRQE_8FQXMQo/edit?usp=sharin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2.xml"/><Relationship Id="rId3" Type="http://schemas.openxmlformats.org/officeDocument/2006/relationships/image" Target="../media/image2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 Id="rId3" Type="http://schemas.openxmlformats.org/officeDocument/2006/relationships/image" Target="../media/image7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 Id="rId3" Type="http://schemas.openxmlformats.org/officeDocument/2006/relationships/hyperlink" Target="https://www.mckinsey.com/business-functions/mckinsey-analytics/our-insights/confronting-the-risks-of-artificial-intelligence"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2.xml"/><Relationship Id="rId3" Type="http://schemas.openxmlformats.org/officeDocument/2006/relationships/hyperlink" Target="http://gendershades.org/overview.html" TargetMode="External"/><Relationship Id="rId4" Type="http://schemas.openxmlformats.org/officeDocument/2006/relationships/hyperlink" Target="http://gendershades.org/overview.html" TargetMode="External"/><Relationship Id="rId5" Type="http://schemas.openxmlformats.org/officeDocument/2006/relationships/image" Target="../media/image6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84.xml"/><Relationship Id="rId3" Type="http://schemas.openxmlformats.org/officeDocument/2006/relationships/image" Target="../media/image86.png"/><Relationship Id="rId4" Type="http://schemas.openxmlformats.org/officeDocument/2006/relationships/hyperlink" Target="https://www.theverge.com/2019/10/24/20929337/care-algorithm-study-race-bias-health"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hyperlink" Target="https://ai.google/responsibilities/responsible-ai-practices/?category=general"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8.xml"/><Relationship Id="rId3" Type="http://schemas.openxmlformats.org/officeDocument/2006/relationships/image" Target="../media/image29.png"/><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69.png"/><Relationship Id="rId4" Type="http://schemas.openxmlformats.org/officeDocument/2006/relationships/image" Target="../media/image16.png"/><Relationship Id="rId9" Type="http://schemas.openxmlformats.org/officeDocument/2006/relationships/image" Target="../media/image17.png"/><Relationship Id="rId5" Type="http://schemas.openxmlformats.org/officeDocument/2006/relationships/image" Target="../media/image66.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3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hyperlink" Target="https://www.techrepublic.com/article/why-85-of-ai-projects-fail/"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hyperlink" Target="https://enterprisersproject.com/article/2020/3/why-ai-projects-fail-8-reasons?page=1"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hyperlink" Target="https://docs.google.com/presentation/d/1XjYoPCC0UkeO0AWG6wlue7GnwP8Ji1faRQE_8FQXMQo/edit?usp=sharing"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5.xml"/><Relationship Id="rId3" Type="http://schemas.openxmlformats.org/officeDocument/2006/relationships/image" Target="../media/image2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82.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85.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73.gif"/><Relationship Id="rId4" Type="http://schemas.openxmlformats.org/officeDocument/2006/relationships/image" Target="../media/image71.gif"/><Relationship Id="rId5" Type="http://schemas.openxmlformats.org/officeDocument/2006/relationships/image" Target="../media/image77.gi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7" name="Shape 297"/>
        <p:cNvGrpSpPr/>
        <p:nvPr/>
      </p:nvGrpSpPr>
      <p:grpSpPr>
        <a:xfrm>
          <a:off x="0" y="0"/>
          <a:ext cx="0" cy="0"/>
          <a:chOff x="0" y="0"/>
          <a:chExt cx="0" cy="0"/>
        </a:xfrm>
      </p:grpSpPr>
      <p:sp>
        <p:nvSpPr>
          <p:cNvPr id="298" name="Google Shape;298;p36"/>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2020 General Assembly</a:t>
            </a:r>
            <a:endParaRPr>
              <a:latin typeface="Proxima Nova"/>
              <a:ea typeface="Proxima Nova"/>
              <a:cs typeface="Proxima Nova"/>
              <a:sym typeface="Proxima Nova"/>
            </a:endParaRPr>
          </a:p>
        </p:txBody>
      </p:sp>
      <p:sp>
        <p:nvSpPr>
          <p:cNvPr id="299" name="Google Shape;299;p36"/>
          <p:cNvSpPr txBox="1"/>
          <p:nvPr/>
        </p:nvSpPr>
        <p:spPr>
          <a:xfrm>
            <a:off x="923450" y="675475"/>
            <a:ext cx="11439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latin typeface="Proxima Nova"/>
                <a:ea typeface="Proxima Nova"/>
                <a:cs typeface="Proxima Nova"/>
                <a:sym typeface="Proxima Nova"/>
              </a:rPr>
              <a:t>Instructor-</a:t>
            </a:r>
            <a:r>
              <a:rPr lang="en" sz="1200">
                <a:solidFill>
                  <a:srgbClr val="000000"/>
                </a:solidFill>
                <a:latin typeface="Proxima Nova"/>
                <a:ea typeface="Proxima Nova"/>
                <a:cs typeface="Proxima Nova"/>
                <a:sym typeface="Proxima Nova"/>
              </a:rPr>
              <a:t>L</a:t>
            </a:r>
            <a:r>
              <a:rPr lang="en" sz="1200">
                <a:solidFill>
                  <a:srgbClr val="000000"/>
                </a:solidFill>
                <a:latin typeface="Proxima Nova"/>
                <a:ea typeface="Proxima Nova"/>
                <a:cs typeface="Proxima Nova"/>
                <a:sym typeface="Proxima Nova"/>
              </a:rPr>
              <a:t>ed</a:t>
            </a:r>
            <a:endParaRPr/>
          </a:p>
        </p:txBody>
      </p:sp>
      <p:sp>
        <p:nvSpPr>
          <p:cNvPr id="300" name="Google Shape;300;p36"/>
          <p:cNvSpPr/>
          <p:nvPr/>
        </p:nvSpPr>
        <p:spPr>
          <a:xfrm>
            <a:off x="645650" y="1027825"/>
            <a:ext cx="3691800" cy="42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200">
                <a:latin typeface="Proxima Nova"/>
                <a:ea typeface="Proxima Nova"/>
                <a:cs typeface="Proxima Nova"/>
                <a:sym typeface="Proxima Nova"/>
              </a:rPr>
              <a:t>Overview</a:t>
            </a:r>
            <a:r>
              <a:rPr b="1" lang="en"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Leaders will gain fluency in AI</a:t>
            </a:r>
            <a:r>
              <a:rPr lang="en" sz="1200">
                <a:latin typeface="Proxima Nova"/>
                <a:ea typeface="Proxima Nova"/>
                <a:cs typeface="Proxima Nova"/>
                <a:sym typeface="Proxima Nova"/>
              </a:rPr>
              <a:t> —</a:t>
            </a:r>
            <a:r>
              <a:rPr lang="en" sz="1200">
                <a:solidFill>
                  <a:srgbClr val="000000"/>
                </a:solidFill>
                <a:latin typeface="Proxima Nova"/>
                <a:ea typeface="Proxima Nova"/>
                <a:cs typeface="Proxima Nova"/>
                <a:sym typeface="Proxima Nova"/>
              </a:rPr>
              <a:t> including how it works and its ethical implications</a:t>
            </a:r>
            <a:r>
              <a:rPr lang="en" sz="1200">
                <a:latin typeface="Proxima Nova"/>
                <a:ea typeface="Proxima Nova"/>
                <a:cs typeface="Proxima Nova"/>
                <a:sym typeface="Proxima Nova"/>
              </a:rPr>
              <a:t> —</a:t>
            </a:r>
            <a:r>
              <a:rPr lang="en" sz="1200">
                <a:solidFill>
                  <a:srgbClr val="000000"/>
                </a:solidFill>
                <a:latin typeface="Proxima Nova"/>
                <a:ea typeface="Proxima Nova"/>
                <a:cs typeface="Proxima Nova"/>
                <a:sym typeface="Proxima Nova"/>
              </a:rPr>
              <a:t> to identify opportunities to incorporate AI in their organization.</a:t>
            </a:r>
            <a:endParaRPr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t/>
            </a:r>
            <a:endParaRPr sz="1200">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b="1" lang="en" sz="1200">
                <a:solidFill>
                  <a:srgbClr val="000000"/>
                </a:solidFill>
                <a:latin typeface="Proxima Nova"/>
                <a:ea typeface="Proxima Nova"/>
                <a:cs typeface="Proxima Nova"/>
                <a:sym typeface="Proxima Nova"/>
              </a:rPr>
              <a:t>Learner Audience:</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Translators and </a:t>
            </a:r>
            <a:r>
              <a:rPr lang="en" sz="1200">
                <a:latin typeface="Proxima Nova"/>
                <a:ea typeface="Proxima Nova"/>
                <a:cs typeface="Proxima Nova"/>
                <a:sym typeface="Proxima Nova"/>
              </a:rPr>
              <a:t>d</a:t>
            </a:r>
            <a:r>
              <a:rPr lang="en" sz="1200">
                <a:solidFill>
                  <a:srgbClr val="000000"/>
                </a:solidFill>
                <a:latin typeface="Proxima Nova"/>
                <a:ea typeface="Proxima Nova"/>
                <a:cs typeface="Proxima Nova"/>
                <a:sym typeface="Proxima Nova"/>
              </a:rPr>
              <a:t>omain </a:t>
            </a:r>
            <a:r>
              <a:rPr lang="en" sz="1200">
                <a:latin typeface="Proxima Nova"/>
                <a:ea typeface="Proxima Nova"/>
                <a:cs typeface="Proxima Nova"/>
                <a:sym typeface="Proxima Nova"/>
              </a:rPr>
              <a:t>d</a:t>
            </a:r>
            <a:r>
              <a:rPr lang="en" sz="1200">
                <a:solidFill>
                  <a:srgbClr val="000000"/>
                </a:solidFill>
                <a:latin typeface="Proxima Nova"/>
                <a:ea typeface="Proxima Nova"/>
                <a:cs typeface="Proxima Nova"/>
                <a:sym typeface="Proxima Nova"/>
              </a:rPr>
              <a:t>ecision-</a:t>
            </a:r>
            <a:r>
              <a:rPr lang="en" sz="1200">
                <a:latin typeface="Proxima Nova"/>
                <a:ea typeface="Proxima Nova"/>
                <a:cs typeface="Proxima Nova"/>
                <a:sym typeface="Proxima Nova"/>
              </a:rPr>
              <a:t>m</a:t>
            </a:r>
            <a:r>
              <a:rPr lang="en" sz="1200">
                <a:solidFill>
                  <a:srgbClr val="000000"/>
                </a:solidFill>
                <a:latin typeface="Proxima Nova"/>
                <a:ea typeface="Proxima Nova"/>
                <a:cs typeface="Proxima Nova"/>
                <a:sym typeface="Proxima Nova"/>
              </a:rPr>
              <a:t>akers (e.g., </a:t>
            </a:r>
            <a:r>
              <a:rPr lang="en" sz="1200">
                <a:latin typeface="Proxima Nova"/>
                <a:ea typeface="Proxima Nova"/>
                <a:cs typeface="Proxima Nova"/>
                <a:sym typeface="Proxima Nova"/>
              </a:rPr>
              <a:t>p</a:t>
            </a:r>
            <a:r>
              <a:rPr lang="en" sz="1200">
                <a:solidFill>
                  <a:srgbClr val="000000"/>
                </a:solidFill>
                <a:latin typeface="Proxima Nova"/>
                <a:ea typeface="Proxima Nova"/>
                <a:cs typeface="Proxima Nova"/>
                <a:sym typeface="Proxima Nova"/>
              </a:rPr>
              <a:t>roduct </a:t>
            </a:r>
            <a:r>
              <a:rPr lang="en" sz="1200">
                <a:latin typeface="Proxima Nova"/>
                <a:ea typeface="Proxima Nova"/>
                <a:cs typeface="Proxima Nova"/>
                <a:sym typeface="Proxima Nova"/>
              </a:rPr>
              <a:t>m</a:t>
            </a:r>
            <a:r>
              <a:rPr lang="en" sz="1200">
                <a:solidFill>
                  <a:srgbClr val="000000"/>
                </a:solidFill>
                <a:latin typeface="Proxima Nova"/>
                <a:ea typeface="Proxima Nova"/>
                <a:cs typeface="Proxima Nova"/>
                <a:sym typeface="Proxima Nova"/>
              </a:rPr>
              <a:t>anagers/</a:t>
            </a:r>
            <a:r>
              <a:rPr lang="en" sz="1200">
                <a:latin typeface="Proxima Nova"/>
                <a:ea typeface="Proxima Nova"/>
                <a:cs typeface="Proxima Nova"/>
                <a:sym typeface="Proxima Nova"/>
              </a:rPr>
              <a:t>o</a:t>
            </a:r>
            <a:r>
              <a:rPr lang="en" sz="1200">
                <a:solidFill>
                  <a:srgbClr val="000000"/>
                </a:solidFill>
                <a:latin typeface="Proxima Nova"/>
                <a:ea typeface="Proxima Nova"/>
                <a:cs typeface="Proxima Nova"/>
                <a:sym typeface="Proxima Nova"/>
              </a:rPr>
              <a:t>wners, </a:t>
            </a:r>
            <a:r>
              <a:rPr lang="en" sz="1200">
                <a:latin typeface="Proxima Nova"/>
                <a:ea typeface="Proxima Nova"/>
                <a:cs typeface="Proxima Nova"/>
                <a:sym typeface="Proxima Nova"/>
              </a:rPr>
              <a:t>b</a:t>
            </a:r>
            <a:r>
              <a:rPr lang="en" sz="1200">
                <a:solidFill>
                  <a:srgbClr val="000000"/>
                </a:solidFill>
                <a:latin typeface="Proxima Nova"/>
                <a:ea typeface="Proxima Nova"/>
                <a:cs typeface="Proxima Nova"/>
                <a:sym typeface="Proxima Nova"/>
              </a:rPr>
              <a:t>usiness </a:t>
            </a:r>
            <a:r>
              <a:rPr lang="en" sz="1200">
                <a:latin typeface="Proxima Nova"/>
                <a:ea typeface="Proxima Nova"/>
                <a:cs typeface="Proxima Nova"/>
                <a:sym typeface="Proxima Nova"/>
              </a:rPr>
              <a:t>m</a:t>
            </a:r>
            <a:r>
              <a:rPr lang="en" sz="1200">
                <a:solidFill>
                  <a:srgbClr val="000000"/>
                </a:solidFill>
                <a:latin typeface="Proxima Nova"/>
                <a:ea typeface="Proxima Nova"/>
                <a:cs typeface="Proxima Nova"/>
                <a:sym typeface="Proxima Nova"/>
              </a:rPr>
              <a:t>anagers/</a:t>
            </a:r>
            <a:r>
              <a:rPr lang="en" sz="1200">
                <a:latin typeface="Proxima Nova"/>
                <a:ea typeface="Proxima Nova"/>
                <a:cs typeface="Proxima Nova"/>
                <a:sym typeface="Proxima Nova"/>
              </a:rPr>
              <a:t>s</a:t>
            </a:r>
            <a:r>
              <a:rPr lang="en" sz="1200">
                <a:solidFill>
                  <a:srgbClr val="000000"/>
                </a:solidFill>
                <a:latin typeface="Proxima Nova"/>
                <a:ea typeface="Proxima Nova"/>
                <a:cs typeface="Proxima Nova"/>
                <a:sym typeface="Proxima Nova"/>
              </a:rPr>
              <a:t>trategists, </a:t>
            </a:r>
            <a:r>
              <a:rPr lang="en" sz="1200">
                <a:latin typeface="Proxima Nova"/>
                <a:ea typeface="Proxima Nova"/>
                <a:cs typeface="Proxima Nova"/>
                <a:sym typeface="Proxima Nova"/>
              </a:rPr>
              <a:t>a</a:t>
            </a:r>
            <a:r>
              <a:rPr lang="en" sz="1200">
                <a:solidFill>
                  <a:srgbClr val="000000"/>
                </a:solidFill>
                <a:latin typeface="Proxima Nova"/>
                <a:ea typeface="Proxima Nova"/>
                <a:cs typeface="Proxima Nova"/>
                <a:sym typeface="Proxima Nova"/>
              </a:rPr>
              <a:t>nalysts, </a:t>
            </a:r>
            <a:r>
              <a:rPr lang="en" sz="1200">
                <a:latin typeface="Proxima Nova"/>
                <a:ea typeface="Proxima Nova"/>
                <a:cs typeface="Proxima Nova"/>
                <a:sym typeface="Proxima Nova"/>
              </a:rPr>
              <a:t>s</a:t>
            </a:r>
            <a:r>
              <a:rPr lang="en" sz="1200">
                <a:solidFill>
                  <a:srgbClr val="000000"/>
                </a:solidFill>
                <a:latin typeface="Proxima Nova"/>
                <a:ea typeface="Proxima Nova"/>
                <a:cs typeface="Proxima Nova"/>
                <a:sym typeface="Proxima Nova"/>
              </a:rPr>
              <a:t>ubject </a:t>
            </a:r>
            <a:r>
              <a:rPr lang="en" sz="1200">
                <a:latin typeface="Proxima Nova"/>
                <a:ea typeface="Proxima Nova"/>
                <a:cs typeface="Proxima Nova"/>
                <a:sym typeface="Proxima Nova"/>
              </a:rPr>
              <a:t>m</a:t>
            </a:r>
            <a:r>
              <a:rPr lang="en" sz="1200">
                <a:solidFill>
                  <a:srgbClr val="000000"/>
                </a:solidFill>
                <a:latin typeface="Proxima Nova"/>
                <a:ea typeface="Proxima Nova"/>
                <a:cs typeface="Proxima Nova"/>
                <a:sym typeface="Proxima Nova"/>
              </a:rPr>
              <a:t>atter </a:t>
            </a:r>
            <a:r>
              <a:rPr lang="en" sz="1200">
                <a:latin typeface="Proxima Nova"/>
                <a:ea typeface="Proxima Nova"/>
                <a:cs typeface="Proxima Nova"/>
                <a:sym typeface="Proxima Nova"/>
              </a:rPr>
              <a:t>e</a:t>
            </a:r>
            <a:r>
              <a:rPr lang="en" sz="1200">
                <a:solidFill>
                  <a:srgbClr val="000000"/>
                </a:solidFill>
                <a:latin typeface="Proxima Nova"/>
                <a:ea typeface="Proxima Nova"/>
                <a:cs typeface="Proxima Nova"/>
                <a:sym typeface="Proxima Nova"/>
              </a:rPr>
              <a:t>xperts)</a:t>
            </a:r>
            <a:br>
              <a:rPr lang="en" sz="1200">
                <a:latin typeface="Proxima Nova"/>
                <a:ea typeface="Proxima Nova"/>
                <a:cs typeface="Proxima Nova"/>
                <a:sym typeface="Proxima Nova"/>
              </a:rPr>
            </a:br>
            <a:endParaRPr sz="12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latin typeface="Proxima Nova"/>
                <a:ea typeface="Proxima Nova"/>
                <a:cs typeface="Proxima Nova"/>
                <a:sym typeface="Proxima Nova"/>
              </a:rPr>
              <a:t>Business Outcomes</a:t>
            </a:r>
            <a:r>
              <a:rPr b="1" lang="en" sz="1200">
                <a:latin typeface="Proxima Nova"/>
                <a:ea typeface="Proxima Nova"/>
                <a:cs typeface="Proxima Nova"/>
                <a:sym typeface="Proxima Nova"/>
              </a:rPr>
              <a:t>:</a:t>
            </a:r>
            <a:endParaRPr b="1"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Font typeface="Proxima Nova"/>
              <a:buChar char="●"/>
            </a:pPr>
            <a:r>
              <a:rPr lang="en" sz="1200">
                <a:latin typeface="Proxima Nova"/>
                <a:ea typeface="Proxima Nova"/>
                <a:cs typeface="Proxima Nova"/>
                <a:sym typeface="Proxima Nova"/>
              </a:rPr>
              <a:t>Conceptualize where AI can be a value-add to the business.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Char char="●"/>
            </a:pPr>
            <a:r>
              <a:rPr lang="en" sz="1200">
                <a:latin typeface="Proxima Nova"/>
                <a:ea typeface="Proxima Nova"/>
                <a:cs typeface="Proxima Nova"/>
                <a:sym typeface="Proxima Nova"/>
              </a:rPr>
              <a:t>Weigh ethical considerations against business goals when developing AI solutions.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Font typeface="Proxima Nova"/>
              <a:buChar char="●"/>
            </a:pPr>
            <a:r>
              <a:rPr lang="en" sz="1200">
                <a:solidFill>
                  <a:srgbClr val="000000"/>
                </a:solidFill>
                <a:latin typeface="Proxima Nova"/>
                <a:ea typeface="Proxima Nova"/>
                <a:cs typeface="Proxima Nova"/>
                <a:sym typeface="Proxima Nova"/>
              </a:rPr>
              <a:t>Identify and scope AI projects that add real business value to the organization.</a:t>
            </a:r>
            <a:endParaRPr sz="1200">
              <a:latin typeface="Proxima Nova"/>
              <a:ea typeface="Proxima Nova"/>
              <a:cs typeface="Proxima Nova"/>
              <a:sym typeface="Proxima Nova"/>
            </a:endParaRPr>
          </a:p>
        </p:txBody>
      </p:sp>
      <p:pic>
        <p:nvPicPr>
          <p:cNvPr id="301" name="Google Shape;301;p36"/>
          <p:cNvPicPr preferRelativeResize="0"/>
          <p:nvPr/>
        </p:nvPicPr>
        <p:blipFill>
          <a:blip r:embed="rId3">
            <a:alphaModFix/>
          </a:blip>
          <a:stretch>
            <a:fillRect/>
          </a:stretch>
        </p:blipFill>
        <p:spPr>
          <a:xfrm>
            <a:off x="769779" y="776052"/>
            <a:ext cx="137224" cy="155823"/>
          </a:xfrm>
          <a:prstGeom prst="rect">
            <a:avLst/>
          </a:prstGeom>
          <a:noFill/>
          <a:ln>
            <a:noFill/>
          </a:ln>
        </p:spPr>
      </p:pic>
      <p:pic>
        <p:nvPicPr>
          <p:cNvPr id="302" name="Google Shape;302;p36"/>
          <p:cNvPicPr preferRelativeResize="0"/>
          <p:nvPr/>
        </p:nvPicPr>
        <p:blipFill>
          <a:blip r:embed="rId4">
            <a:alphaModFix/>
          </a:blip>
          <a:stretch>
            <a:fillRect/>
          </a:stretch>
        </p:blipFill>
        <p:spPr>
          <a:xfrm>
            <a:off x="2083793" y="776050"/>
            <a:ext cx="137214" cy="180247"/>
          </a:xfrm>
          <a:prstGeom prst="rect">
            <a:avLst/>
          </a:prstGeom>
          <a:noFill/>
          <a:ln>
            <a:noFill/>
          </a:ln>
        </p:spPr>
      </p:pic>
      <p:pic>
        <p:nvPicPr>
          <p:cNvPr id="303" name="Google Shape;303;p36"/>
          <p:cNvPicPr preferRelativeResize="0"/>
          <p:nvPr/>
        </p:nvPicPr>
        <p:blipFill>
          <a:blip r:embed="rId5">
            <a:alphaModFix/>
          </a:blip>
          <a:stretch>
            <a:fillRect/>
          </a:stretch>
        </p:blipFill>
        <p:spPr>
          <a:xfrm>
            <a:off x="3603528" y="776048"/>
            <a:ext cx="177613" cy="180251"/>
          </a:xfrm>
          <a:prstGeom prst="rect">
            <a:avLst/>
          </a:prstGeom>
          <a:noFill/>
          <a:ln>
            <a:noFill/>
          </a:ln>
        </p:spPr>
      </p:pic>
      <p:sp>
        <p:nvSpPr>
          <p:cNvPr id="304" name="Google Shape;304;p36"/>
          <p:cNvSpPr txBox="1"/>
          <p:nvPr/>
        </p:nvSpPr>
        <p:spPr>
          <a:xfrm>
            <a:off x="2175150" y="6708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rgbClr val="000000"/>
                </a:solidFill>
                <a:latin typeface="Proxima Nova"/>
                <a:ea typeface="Proxima Nova"/>
                <a:cs typeface="Proxima Nova"/>
                <a:sym typeface="Proxima Nova"/>
              </a:rPr>
              <a:t>Onsite or Remote</a:t>
            </a:r>
            <a:endParaRPr/>
          </a:p>
        </p:txBody>
      </p:sp>
      <p:sp>
        <p:nvSpPr>
          <p:cNvPr id="305" name="Google Shape;305;p36"/>
          <p:cNvSpPr txBox="1"/>
          <p:nvPr/>
        </p:nvSpPr>
        <p:spPr>
          <a:xfrm>
            <a:off x="3775250" y="67547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a:t>
            </a:r>
            <a:r>
              <a:rPr lang="en" sz="1200">
                <a:solidFill>
                  <a:srgbClr val="000000"/>
                </a:solidFill>
                <a:latin typeface="Proxima Nova"/>
                <a:ea typeface="Proxima Nova"/>
                <a:cs typeface="Proxima Nova"/>
                <a:sym typeface="Proxima Nova"/>
              </a:rPr>
              <a:t>7 Hours</a:t>
            </a:r>
            <a:endParaRPr/>
          </a:p>
        </p:txBody>
      </p:sp>
      <p:graphicFrame>
        <p:nvGraphicFramePr>
          <p:cNvPr id="306" name="Google Shape;306;p36"/>
          <p:cNvGraphicFramePr/>
          <p:nvPr/>
        </p:nvGraphicFramePr>
        <p:xfrm>
          <a:off x="4673450" y="615000"/>
          <a:ext cx="3000000" cy="3000000"/>
        </p:xfrm>
        <a:graphic>
          <a:graphicData uri="http://schemas.openxmlformats.org/drawingml/2006/table">
            <a:tbl>
              <a:tblPr>
                <a:noFill/>
                <a:tableStyleId>{F3C15886-9851-4EC1-BB28-9FDD6E91BA55}</a:tableStyleId>
              </a:tblPr>
              <a:tblGrid>
                <a:gridCol w="1466325"/>
                <a:gridCol w="2730750"/>
              </a:tblGrid>
              <a:tr h="64400">
                <a:tc gridSpan="2">
                  <a:txBody>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Program Overview</a:t>
                      </a:r>
                      <a:endParaRPr b="1" sz="1200">
                        <a:solidFill>
                          <a:srgbClr val="FFFFFF"/>
                        </a:solidFill>
                        <a:latin typeface="Proxima Nova"/>
                        <a:ea typeface="Proxima Nova"/>
                        <a:cs typeface="Proxima Nova"/>
                        <a:sym typeface="Proxima Nova"/>
                      </a:endParaRPr>
                    </a:p>
                  </a:txBody>
                  <a:tcPr marT="91425" marB="91425" marR="91425" marL="91425" anchor="ctr">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E51B24"/>
                    </a:solidFill>
                  </a:tcPr>
                </a:tc>
                <a:tc hMerge="1"/>
              </a:tr>
              <a:tr h="133175">
                <a:tc>
                  <a:txBody>
                    <a:bodyPr/>
                    <a:lstStyle/>
                    <a:p>
                      <a:pPr indent="0" lvl="0" marL="0" rtl="0" algn="l">
                        <a:lnSpc>
                          <a:spcPct val="115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6"/>
                        </a:rPr>
                        <a:t>The What, How, and Why of AI</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i="1" lang="en" sz="1200">
                          <a:latin typeface="Proxima Nova"/>
                          <a:ea typeface="Proxima Nova"/>
                          <a:cs typeface="Proxima Nova"/>
                          <a:sym typeface="Proxima Nova"/>
                        </a:rPr>
                        <a:t>105</a:t>
                      </a:r>
                      <a:r>
                        <a:rPr i="1" lang="en" sz="1200">
                          <a:solidFill>
                            <a:srgbClr val="000000"/>
                          </a:solidFill>
                          <a:latin typeface="Proxima Nova"/>
                          <a:ea typeface="Proxima Nova"/>
                          <a:cs typeface="Proxima Nova"/>
                          <a:sym typeface="Proxima Nova"/>
                        </a:rPr>
                        <a:t> </a:t>
                      </a:r>
                      <a:r>
                        <a:rPr i="1" lang="en" sz="1200">
                          <a:latin typeface="Proxima Nova"/>
                          <a:ea typeface="Proxima Nova"/>
                          <a:cs typeface="Proxima Nova"/>
                          <a:sym typeface="Proxima Nova"/>
                        </a:rPr>
                        <a:t>minutes</a:t>
                      </a:r>
                      <a:endParaRPr i="1"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solidFill>
                            <a:srgbClr val="000000"/>
                          </a:solidFill>
                          <a:latin typeface="Proxima Nova"/>
                          <a:ea typeface="Proxima Nova"/>
                          <a:cs typeface="Proxima Nova"/>
                          <a:sym typeface="Proxima Nova"/>
                        </a:rPr>
                        <a:t>Articulate </a:t>
                      </a:r>
                      <a:r>
                        <a:rPr lang="en" sz="1200">
                          <a:latin typeface="Proxima Nova"/>
                          <a:ea typeface="Proxima Nova"/>
                          <a:cs typeface="Proxima Nova"/>
                          <a:sym typeface="Proxima Nova"/>
                        </a:rPr>
                        <a:t>the value of</a:t>
                      </a:r>
                      <a:r>
                        <a:rPr lang="en" sz="1200">
                          <a:solidFill>
                            <a:srgbClr val="000000"/>
                          </a:solidFill>
                          <a:latin typeface="Proxima Nova"/>
                          <a:ea typeface="Proxima Nova"/>
                          <a:cs typeface="Proxima Nova"/>
                          <a:sym typeface="Proxima Nova"/>
                        </a:rPr>
                        <a:t> AI </a:t>
                      </a:r>
                      <a:r>
                        <a:rPr lang="en" sz="1200">
                          <a:latin typeface="Proxima Nova"/>
                          <a:ea typeface="Proxima Nova"/>
                          <a:cs typeface="Proxima Nova"/>
                          <a:sym typeface="Proxima Nova"/>
                        </a:rPr>
                        <a:t>and ML.</a:t>
                      </a:r>
                      <a:r>
                        <a:rPr lang="en" sz="1200">
                          <a:solidFill>
                            <a:srgbClr val="000000"/>
                          </a:solidFill>
                          <a:latin typeface="Proxima Nova"/>
                          <a:ea typeface="Proxima Nova"/>
                          <a:cs typeface="Proxima Nova"/>
                          <a:sym typeface="Proxima Nova"/>
                        </a:rPr>
                        <a:t> D</a:t>
                      </a:r>
                      <a:r>
                        <a:rPr lang="en" sz="1200">
                          <a:latin typeface="Proxima Nova"/>
                          <a:ea typeface="Proxima Nova"/>
                          <a:cs typeface="Proxima Nova"/>
                          <a:sym typeface="Proxima Nova"/>
                        </a:rPr>
                        <a:t>escribe </a:t>
                      </a:r>
                      <a:r>
                        <a:rPr lang="en" sz="1200">
                          <a:solidFill>
                            <a:srgbClr val="000000"/>
                          </a:solidFill>
                          <a:latin typeface="Proxima Nova"/>
                          <a:ea typeface="Proxima Nova"/>
                          <a:cs typeface="Proxima Nova"/>
                          <a:sym typeface="Proxima Nova"/>
                        </a:rPr>
                        <a:t>the process by which AI is created, applied, and managed.</a:t>
                      </a:r>
                      <a:endParaRPr sz="1200">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133175">
                <a:tc>
                  <a:txBody>
                    <a:bodyPr/>
                    <a:lstStyle/>
                    <a:p>
                      <a:pPr indent="0" lvl="0" marL="0" rtl="0" algn="l">
                        <a:lnSpc>
                          <a:spcPct val="115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7"/>
                        </a:rPr>
                        <a:t>Choosing AI Projects</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i="1" lang="en" sz="1200">
                          <a:latin typeface="Proxima Nova"/>
                          <a:ea typeface="Proxima Nova"/>
                          <a:cs typeface="Proxima Nova"/>
                          <a:sym typeface="Proxima Nova"/>
                        </a:rPr>
                        <a:t>120 minutes</a:t>
                      </a:r>
                      <a:endParaRPr i="1"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solidFill>
                            <a:srgbClr val="000000"/>
                          </a:solidFill>
                          <a:latin typeface="Proxima Nova"/>
                          <a:ea typeface="Proxima Nova"/>
                          <a:cs typeface="Proxima Nova"/>
                          <a:sym typeface="Proxima Nova"/>
                        </a:rPr>
                        <a:t>Determine the projects or problems that would benefit the most from an AI solution.</a:t>
                      </a:r>
                      <a:endParaRPr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133175">
                <a:tc>
                  <a:txBody>
                    <a:bodyPr/>
                    <a:lstStyle/>
                    <a:p>
                      <a:pPr indent="0" lvl="0" marL="0" rtl="0" algn="l">
                        <a:lnSpc>
                          <a:spcPct val="115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8"/>
                        </a:rPr>
                        <a:t>Responsible AI </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i="1" lang="en" sz="1200">
                          <a:latin typeface="Proxima Nova"/>
                          <a:ea typeface="Proxima Nova"/>
                          <a:cs typeface="Proxima Nova"/>
                          <a:sym typeface="Proxima Nova"/>
                        </a:rPr>
                        <a:t>45</a:t>
                      </a:r>
                      <a:r>
                        <a:rPr i="1" lang="en" sz="1200">
                          <a:solidFill>
                            <a:srgbClr val="000000"/>
                          </a:solidFill>
                          <a:latin typeface="Proxima Nova"/>
                          <a:ea typeface="Proxima Nova"/>
                          <a:cs typeface="Proxima Nova"/>
                          <a:sym typeface="Proxima Nova"/>
                        </a:rPr>
                        <a:t> </a:t>
                      </a:r>
                      <a:r>
                        <a:rPr i="1" lang="en" sz="1200">
                          <a:latin typeface="Proxima Nova"/>
                          <a:ea typeface="Proxima Nova"/>
                          <a:cs typeface="Proxima Nova"/>
                          <a:sym typeface="Proxima Nova"/>
                        </a:rPr>
                        <a:t>minutes</a:t>
                      </a:r>
                      <a:endParaRPr b="1" i="1"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 sz="1200">
                          <a:solidFill>
                            <a:srgbClr val="000000"/>
                          </a:solidFill>
                          <a:latin typeface="Proxima Nova"/>
                          <a:ea typeface="Proxima Nova"/>
                          <a:cs typeface="Proxima Nova"/>
                          <a:sym typeface="Proxima Nova"/>
                        </a:rPr>
                        <a:t>Proactively identify the ethical, security, and privacy risks that may arise when integrating AI.</a:t>
                      </a:r>
                      <a:endParaRPr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133175">
                <a:tc>
                  <a:txBody>
                    <a:bodyPr/>
                    <a:lstStyle/>
                    <a:p>
                      <a:pPr indent="0" lvl="0" marL="0" rtl="0" algn="l">
                        <a:lnSpc>
                          <a:spcPct val="115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9"/>
                        </a:rPr>
                        <a:t>AI in the Organization</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i="1" lang="en" sz="1200">
                          <a:latin typeface="Proxima Nova"/>
                          <a:ea typeface="Proxima Nova"/>
                          <a:cs typeface="Proxima Nova"/>
                          <a:sym typeface="Proxima Nova"/>
                        </a:rPr>
                        <a:t>60 minutes</a:t>
                      </a:r>
                      <a:endParaRPr i="1"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Determine the key conditions needed for an AI project to be implemented successfully in your organization.</a:t>
                      </a:r>
                      <a:endParaRPr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98800">
                <a:tc>
                  <a:txBody>
                    <a:bodyPr/>
                    <a:lstStyle/>
                    <a:p>
                      <a:pPr indent="0" lvl="0" marL="0" rtl="0" algn="l">
                        <a:lnSpc>
                          <a:spcPct val="115000"/>
                        </a:lnSpc>
                        <a:spcBef>
                          <a:spcPts val="0"/>
                        </a:spcBef>
                        <a:spcAft>
                          <a:spcPts val="0"/>
                        </a:spcAft>
                        <a:buNone/>
                      </a:pPr>
                      <a:r>
                        <a:rPr b="1" lang="en" sz="1200">
                          <a:solidFill>
                            <a:srgbClr val="000000"/>
                          </a:solidFill>
                          <a:latin typeface="Proxima Nova"/>
                          <a:ea typeface="Proxima Nova"/>
                          <a:cs typeface="Proxima Nova"/>
                          <a:sym typeface="Proxima Nova"/>
                        </a:rPr>
                        <a:t>Opening, Wrap Up</a:t>
                      </a:r>
                      <a:endParaRPr b="1" sz="12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i="1" lang="en" sz="1200">
                          <a:latin typeface="Proxima Nova"/>
                          <a:ea typeface="Proxima Nova"/>
                          <a:cs typeface="Proxima Nova"/>
                          <a:sym typeface="Proxima Nova"/>
                        </a:rPr>
                        <a:t>60 minutes</a:t>
                      </a:r>
                      <a:endParaRPr i="1"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t/>
                      </a:r>
                      <a:endParaRPr sz="12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bl>
          </a:graphicData>
        </a:graphic>
      </p:graphicFrame>
      <p:sp>
        <p:nvSpPr>
          <p:cNvPr id="307" name="Google Shape;307;p36"/>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for Leaders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a:t>
            </a:r>
            <a:r>
              <a:rPr lang="en" sz="2400"/>
              <a:t>t </a:t>
            </a:r>
            <a:r>
              <a:rPr lang="en"/>
              <a:t>a</a:t>
            </a:r>
            <a:r>
              <a:rPr lang="en" sz="2400"/>
              <a:t> Glance </a:t>
            </a:r>
            <a:endParaRPr sz="2400"/>
          </a:p>
        </p:txBody>
      </p:sp>
      <p:sp>
        <p:nvSpPr>
          <p:cNvPr id="410" name="Google Shape;410;p45"/>
          <p:cNvSpPr txBox="1"/>
          <p:nvPr/>
        </p:nvSpPr>
        <p:spPr>
          <a:xfrm>
            <a:off x="457200" y="856300"/>
            <a:ext cx="2919900" cy="34821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100,000+</a:t>
            </a:r>
            <a:r>
              <a:rPr lang="en">
                <a:solidFill>
                  <a:srgbClr val="0D8390"/>
                </a:solidFill>
                <a:latin typeface="Proxima Nova"/>
                <a:ea typeface="Proxima Nova"/>
                <a:cs typeface="Proxima Nova"/>
                <a:sym typeface="Proxima Nova"/>
              </a:rPr>
              <a:t> </a:t>
            </a:r>
            <a:r>
              <a:rPr lang="en">
                <a:latin typeface="Proxima Nova"/>
                <a:ea typeface="Proxima Nova"/>
                <a:cs typeface="Proxima Nova"/>
                <a:sym typeface="Proxima Nova"/>
              </a:rPr>
              <a:t>g</a:t>
            </a:r>
            <a:r>
              <a:rPr lang="en">
                <a:latin typeface="Proxima Nova"/>
                <a:ea typeface="Proxima Nova"/>
                <a:cs typeface="Proxima Nova"/>
                <a:sym typeface="Proxima Nova"/>
              </a:rPr>
              <a:t>lobal alumni</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5,000</a:t>
            </a:r>
            <a:r>
              <a:rPr lang="en">
                <a:latin typeface="Proxima Nova"/>
                <a:ea typeface="Proxima Nova"/>
                <a:cs typeface="Proxima Nova"/>
                <a:sym typeface="Proxima Nova"/>
              </a:rPr>
              <a:t> expert instructors</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500+</a:t>
            </a:r>
            <a:r>
              <a:rPr b="1" lang="en">
                <a:solidFill>
                  <a:srgbClr val="0D8390"/>
                </a:solidFill>
                <a:latin typeface="Proxima Nova"/>
                <a:ea typeface="Proxima Nova"/>
                <a:cs typeface="Proxima Nova"/>
                <a:sym typeface="Proxima Nova"/>
              </a:rPr>
              <a:t> </a:t>
            </a:r>
            <a:r>
              <a:rPr lang="en">
                <a:latin typeface="Proxima Nova"/>
                <a:ea typeface="Proxima Nova"/>
                <a:cs typeface="Proxima Nova"/>
                <a:sym typeface="Proxima Nova"/>
              </a:rPr>
              <a:t>enterprise clients</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33+</a:t>
            </a:r>
            <a:r>
              <a:rPr lang="en">
                <a:latin typeface="Proxima Nova"/>
                <a:ea typeface="Proxima Nova"/>
                <a:cs typeface="Proxima Nova"/>
                <a:sym typeface="Proxima Nova"/>
              </a:rPr>
              <a:t> campuses around </a:t>
            </a:r>
            <a:br>
              <a:rPr lang="en">
                <a:latin typeface="Proxima Nova"/>
                <a:ea typeface="Proxima Nova"/>
                <a:cs typeface="Proxima Nova"/>
                <a:sym typeface="Proxima Nova"/>
              </a:rPr>
            </a:br>
            <a:r>
              <a:rPr lang="en">
                <a:latin typeface="Proxima Nova"/>
                <a:ea typeface="Proxima Nova"/>
                <a:cs typeface="Proxima Nova"/>
                <a:sym typeface="Proxima Nova"/>
              </a:rPr>
              <a:t>the world</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7,000+</a:t>
            </a:r>
            <a:r>
              <a:rPr lang="en">
                <a:solidFill>
                  <a:srgbClr val="0D8390"/>
                </a:solidFill>
                <a:latin typeface="Proxima Nova"/>
                <a:ea typeface="Proxima Nova"/>
                <a:cs typeface="Proxima Nova"/>
                <a:sym typeface="Proxima Nova"/>
              </a:rPr>
              <a:t> </a:t>
            </a:r>
            <a:r>
              <a:rPr lang="en">
                <a:latin typeface="Proxima Nova"/>
                <a:ea typeface="Proxima Nova"/>
                <a:cs typeface="Proxima Nova"/>
                <a:sym typeface="Proxima Nova"/>
              </a:rPr>
              <a:t>hiring partners</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35,000+</a:t>
            </a:r>
            <a:r>
              <a:rPr lang="en">
                <a:solidFill>
                  <a:srgbClr val="0D8390"/>
                </a:solidFill>
                <a:latin typeface="Proxima Nova"/>
                <a:ea typeface="Proxima Nova"/>
                <a:cs typeface="Proxima Nova"/>
                <a:sym typeface="Proxima Nova"/>
              </a:rPr>
              <a:t> </a:t>
            </a:r>
            <a:r>
              <a:rPr lang="en">
                <a:latin typeface="Proxima Nova"/>
                <a:ea typeface="Proxima Nova"/>
                <a:cs typeface="Proxima Nova"/>
                <a:sym typeface="Proxima Nova"/>
              </a:rPr>
              <a:t>assessment takers</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2</a:t>
            </a:r>
            <a:r>
              <a:rPr b="1" lang="en">
                <a:latin typeface="Proxima Nova"/>
                <a:ea typeface="Proxima Nova"/>
                <a:cs typeface="Proxima Nova"/>
                <a:sym typeface="Proxima Nova"/>
              </a:rPr>
              <a:t> </a:t>
            </a:r>
            <a:r>
              <a:rPr lang="en">
                <a:latin typeface="Proxima Nova"/>
                <a:ea typeface="Proxima Nova"/>
                <a:cs typeface="Proxima Nova"/>
                <a:sym typeface="Proxima Nova"/>
              </a:rPr>
              <a:t>standards boards</a:t>
            </a:r>
            <a:endParaRPr>
              <a:latin typeface="Proxima Nova"/>
              <a:ea typeface="Proxima Nova"/>
              <a:cs typeface="Proxima Nova"/>
              <a:sym typeface="Proxima Nova"/>
            </a:endParaRPr>
          </a:p>
          <a:p>
            <a:pPr indent="-317500" lvl="0" marL="457200" rtl="0" algn="l">
              <a:lnSpc>
                <a:spcPct val="115000"/>
              </a:lnSpc>
              <a:spcBef>
                <a:spcPts val="0"/>
              </a:spcBef>
              <a:spcAft>
                <a:spcPts val="0"/>
              </a:spcAft>
              <a:buSzPts val="1400"/>
              <a:buChar char="•"/>
            </a:pPr>
            <a:r>
              <a:rPr b="1" lang="en">
                <a:solidFill>
                  <a:schemeClr val="lt2"/>
                </a:solidFill>
                <a:latin typeface="Proxima Nova"/>
                <a:ea typeface="Proxima Nova"/>
                <a:cs typeface="Proxima Nova"/>
                <a:sym typeface="Proxima Nova"/>
              </a:rPr>
              <a:t>50+</a:t>
            </a:r>
            <a:r>
              <a:rPr b="1" lang="en">
                <a:solidFill>
                  <a:srgbClr val="0D8390"/>
                </a:solidFill>
                <a:latin typeface="Proxima Nova"/>
                <a:ea typeface="Proxima Nova"/>
                <a:cs typeface="Proxima Nova"/>
                <a:sym typeface="Proxima Nova"/>
              </a:rPr>
              <a:t> </a:t>
            </a:r>
            <a:r>
              <a:rPr lang="en">
                <a:latin typeface="Proxima Nova"/>
                <a:ea typeface="Proxima Nova"/>
                <a:cs typeface="Proxima Nova"/>
                <a:sym typeface="Proxima Nova"/>
              </a:rPr>
              <a:t>NPS</a:t>
            </a:r>
            <a:endParaRPr>
              <a:latin typeface="Proxima Nova"/>
              <a:ea typeface="Proxima Nova"/>
              <a:cs typeface="Proxima Nova"/>
              <a:sym typeface="Proxima Nova"/>
            </a:endParaRPr>
          </a:p>
        </p:txBody>
      </p:sp>
      <p:sp>
        <p:nvSpPr>
          <p:cNvPr id="411" name="Google Shape;411;p45"/>
          <p:cNvSpPr/>
          <p:nvPr/>
        </p:nvSpPr>
        <p:spPr>
          <a:xfrm>
            <a:off x="3917275" y="3200350"/>
            <a:ext cx="1776600" cy="1138200"/>
          </a:xfrm>
          <a:prstGeom prst="rect">
            <a:avLst/>
          </a:prstGeom>
          <a:noFill/>
          <a:ln>
            <a:noFill/>
          </a:ln>
        </p:spPr>
        <p:txBody>
          <a:bodyPr anchorCtr="0" anchor="ctr" bIns="32125" lIns="32125" spcFirstLastPara="1" rIns="32125" wrap="square" tIns="32125">
            <a:noAutofit/>
          </a:bodyPr>
          <a:lstStyle/>
          <a:p>
            <a:pPr indent="0" lvl="0" marL="0" marR="0" rtl="0" algn="l">
              <a:lnSpc>
                <a:spcPct val="115000"/>
              </a:lnSpc>
              <a:spcBef>
                <a:spcPts val="0"/>
              </a:spcBef>
              <a:spcAft>
                <a:spcPts val="0"/>
              </a:spcAft>
              <a:buClr>
                <a:srgbClr val="0D8390"/>
              </a:buClr>
              <a:buSzPts val="1400"/>
              <a:buFont typeface="Arial"/>
              <a:buNone/>
            </a:pPr>
            <a:r>
              <a:rPr b="1" lang="en">
                <a:solidFill>
                  <a:schemeClr val="lt2"/>
                </a:solidFill>
                <a:latin typeface="Proxima Nova"/>
                <a:ea typeface="Proxima Nova"/>
                <a:cs typeface="Proxima Nova"/>
                <a:sym typeface="Proxima Nova"/>
              </a:rPr>
              <a:t>100,000</a:t>
            </a:r>
            <a:r>
              <a:rPr b="1" i="0" lang="en" u="none" cap="none" strike="noStrike">
                <a:solidFill>
                  <a:schemeClr val="lt2"/>
                </a:solidFill>
                <a:latin typeface="Proxima Nova"/>
                <a:ea typeface="Proxima Nova"/>
                <a:cs typeface="Proxima Nova"/>
                <a:sym typeface="Proxima Nova"/>
              </a:rPr>
              <a:t>+</a:t>
            </a:r>
            <a:r>
              <a:rPr lang="en">
                <a:latin typeface="Proxima Nova"/>
                <a:ea typeface="Proxima Nova"/>
                <a:cs typeface="Proxima Nova"/>
                <a:sym typeface="Proxima Nova"/>
              </a:rPr>
              <a:t> </a:t>
            </a:r>
            <a:r>
              <a:rPr i="0" lang="en" u="none" cap="none" strike="noStrike">
                <a:solidFill>
                  <a:srgbClr val="000000"/>
                </a:solidFill>
                <a:latin typeface="Proxima Nova"/>
                <a:ea typeface="Proxima Nova"/>
                <a:cs typeface="Proxima Nova"/>
                <a:sym typeface="Proxima Nova"/>
              </a:rPr>
              <a:t>students have taken </a:t>
            </a:r>
            <a:br>
              <a:rPr i="0" lang="en" u="none" cap="none" strike="noStrike">
                <a:solidFill>
                  <a:srgbClr val="000000"/>
                </a:solidFill>
                <a:latin typeface="Proxima Nova"/>
                <a:ea typeface="Proxima Nova"/>
                <a:cs typeface="Proxima Nova"/>
                <a:sym typeface="Proxima Nova"/>
              </a:rPr>
            </a:br>
            <a:r>
              <a:rPr i="0" lang="en" u="none" cap="none" strike="noStrike">
                <a:solidFill>
                  <a:srgbClr val="000000"/>
                </a:solidFill>
                <a:latin typeface="Proxima Nova"/>
                <a:ea typeface="Proxima Nova"/>
                <a:cs typeface="Proxima Nova"/>
                <a:sym typeface="Proxima Nova"/>
              </a:rPr>
              <a:t>full- and part-time courses at General Assembly.</a:t>
            </a:r>
            <a:endParaRPr>
              <a:latin typeface="Proxima Nova"/>
              <a:ea typeface="Proxima Nova"/>
              <a:cs typeface="Proxima Nova"/>
              <a:sym typeface="Proxima Nova"/>
            </a:endParaRPr>
          </a:p>
        </p:txBody>
      </p:sp>
      <p:sp>
        <p:nvSpPr>
          <p:cNvPr id="412" name="Google Shape;412;p45"/>
          <p:cNvSpPr/>
          <p:nvPr/>
        </p:nvSpPr>
        <p:spPr>
          <a:xfrm>
            <a:off x="6411300" y="3200350"/>
            <a:ext cx="2275500" cy="1138200"/>
          </a:xfrm>
          <a:prstGeom prst="rect">
            <a:avLst/>
          </a:prstGeom>
          <a:noFill/>
          <a:ln>
            <a:noFill/>
          </a:ln>
        </p:spPr>
        <p:txBody>
          <a:bodyPr anchorCtr="0" anchor="ctr" bIns="32125" lIns="32125" spcFirstLastPara="1" rIns="32125" wrap="square" tIns="32125">
            <a:noAutofit/>
          </a:bodyPr>
          <a:lstStyle/>
          <a:p>
            <a:pPr indent="0" lvl="0" marL="0" marR="0" rtl="0" algn="l">
              <a:lnSpc>
                <a:spcPct val="115000"/>
              </a:lnSpc>
              <a:spcBef>
                <a:spcPts val="0"/>
              </a:spcBef>
              <a:spcAft>
                <a:spcPts val="0"/>
              </a:spcAft>
              <a:buClr>
                <a:srgbClr val="0D8390"/>
              </a:buClr>
              <a:buSzPts val="1400"/>
              <a:buFont typeface="Arial"/>
              <a:buNone/>
            </a:pPr>
            <a:r>
              <a:rPr b="1" lang="en">
                <a:solidFill>
                  <a:schemeClr val="lt2"/>
                </a:solidFill>
                <a:latin typeface="Proxima Nova"/>
                <a:ea typeface="Proxima Nova"/>
                <a:cs typeface="Proxima Nova"/>
                <a:sym typeface="Proxima Nova"/>
              </a:rPr>
              <a:t>94.1%</a:t>
            </a:r>
            <a:r>
              <a:rPr lang="en">
                <a:latin typeface="Proxima Nova"/>
                <a:ea typeface="Proxima Nova"/>
                <a:cs typeface="Proxima Nova"/>
                <a:sym typeface="Proxima Nova"/>
              </a:rPr>
              <a:t> </a:t>
            </a:r>
            <a:r>
              <a:rPr i="0" lang="en" u="none" cap="none" strike="noStrike">
                <a:solidFill>
                  <a:srgbClr val="000000"/>
                </a:solidFill>
                <a:latin typeface="Proxima Nova"/>
                <a:ea typeface="Proxima Nova"/>
                <a:cs typeface="Proxima Nova"/>
                <a:sym typeface="Proxima Nova"/>
              </a:rPr>
              <a:t>of students who participated in our Career Services program got a job in their field of study within </a:t>
            </a:r>
            <a:r>
              <a:rPr b="1" lang="en">
                <a:solidFill>
                  <a:schemeClr val="lt2"/>
                </a:solidFill>
                <a:latin typeface="Proxima Nova"/>
                <a:ea typeface="Proxima Nova"/>
                <a:cs typeface="Proxima Nova"/>
                <a:sym typeface="Proxima Nova"/>
              </a:rPr>
              <a:t>180</a:t>
            </a:r>
            <a:r>
              <a:rPr i="0" lang="en" u="none" cap="none" strike="noStrike">
                <a:solidFill>
                  <a:srgbClr val="000000"/>
                </a:solidFill>
                <a:latin typeface="Proxima Nova"/>
                <a:ea typeface="Proxima Nova"/>
                <a:cs typeface="Proxima Nova"/>
                <a:sym typeface="Proxima Nova"/>
              </a:rPr>
              <a:t> days of graduating.</a:t>
            </a:r>
            <a:endParaRPr>
              <a:latin typeface="Proxima Nova"/>
              <a:ea typeface="Proxima Nova"/>
              <a:cs typeface="Proxima Nova"/>
              <a:sym typeface="Proxima Nova"/>
            </a:endParaRPr>
          </a:p>
        </p:txBody>
      </p:sp>
      <p:pic>
        <p:nvPicPr>
          <p:cNvPr id="413" name="Google Shape;413;p45"/>
          <p:cNvPicPr preferRelativeResize="0"/>
          <p:nvPr/>
        </p:nvPicPr>
        <p:blipFill rotWithShape="1">
          <a:blip r:embed="rId3">
            <a:alphaModFix/>
          </a:blip>
          <a:srcRect b="0" l="0" r="0" t="0"/>
          <a:stretch/>
        </p:blipFill>
        <p:spPr>
          <a:xfrm>
            <a:off x="3443421" y="3200357"/>
            <a:ext cx="407644" cy="407644"/>
          </a:xfrm>
          <a:prstGeom prst="rect">
            <a:avLst/>
          </a:prstGeom>
          <a:noFill/>
          <a:ln>
            <a:noFill/>
          </a:ln>
        </p:spPr>
      </p:pic>
      <p:pic>
        <p:nvPicPr>
          <p:cNvPr id="414" name="Google Shape;414;p45"/>
          <p:cNvPicPr preferRelativeResize="0"/>
          <p:nvPr/>
        </p:nvPicPr>
        <p:blipFill rotWithShape="1">
          <a:blip r:embed="rId4">
            <a:alphaModFix/>
          </a:blip>
          <a:srcRect b="0" l="0" r="0" t="0"/>
          <a:stretch/>
        </p:blipFill>
        <p:spPr>
          <a:xfrm>
            <a:off x="5926441" y="3200357"/>
            <a:ext cx="407644" cy="407644"/>
          </a:xfrm>
          <a:prstGeom prst="rect">
            <a:avLst/>
          </a:prstGeom>
          <a:noFill/>
          <a:ln>
            <a:noFill/>
          </a:ln>
        </p:spPr>
      </p:pic>
      <p:grpSp>
        <p:nvGrpSpPr>
          <p:cNvPr id="415" name="Google Shape;415;p45"/>
          <p:cNvGrpSpPr/>
          <p:nvPr/>
        </p:nvGrpSpPr>
        <p:grpSpPr>
          <a:xfrm>
            <a:off x="3271000" y="856312"/>
            <a:ext cx="5415802" cy="2112213"/>
            <a:chOff x="3044325" y="1207862"/>
            <a:chExt cx="5415802" cy="2112213"/>
          </a:xfrm>
        </p:grpSpPr>
        <p:sp>
          <p:nvSpPr>
            <p:cNvPr id="416" name="Google Shape;416;p45"/>
            <p:cNvSpPr/>
            <p:nvPr/>
          </p:nvSpPr>
          <p:spPr>
            <a:xfrm>
              <a:off x="4454819" y="2417861"/>
              <a:ext cx="234300" cy="28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Arial"/>
                  <a:ea typeface="Arial"/>
                  <a:cs typeface="Arial"/>
                  <a:sym typeface="Arial"/>
                </a:rPr>
                <a:t> </a:t>
              </a:r>
              <a:endParaRPr/>
            </a:p>
          </p:txBody>
        </p:sp>
        <p:pic>
          <p:nvPicPr>
            <p:cNvPr id="417" name="Google Shape;417;p45"/>
            <p:cNvPicPr preferRelativeResize="0"/>
            <p:nvPr/>
          </p:nvPicPr>
          <p:blipFill rotWithShape="1">
            <a:blip r:embed="rId5">
              <a:alphaModFix/>
            </a:blip>
            <a:srcRect b="8594" l="8175" r="3912" t="9243"/>
            <a:stretch/>
          </p:blipFill>
          <p:spPr>
            <a:xfrm>
              <a:off x="3375225" y="1207862"/>
              <a:ext cx="5084902" cy="2112213"/>
            </a:xfrm>
            <a:prstGeom prst="rect">
              <a:avLst/>
            </a:prstGeom>
            <a:noFill/>
            <a:ln>
              <a:noFill/>
            </a:ln>
          </p:spPr>
        </p:pic>
        <p:sp>
          <p:nvSpPr>
            <p:cNvPr id="418" name="Google Shape;418;p45"/>
            <p:cNvSpPr/>
            <p:nvPr/>
          </p:nvSpPr>
          <p:spPr>
            <a:xfrm>
              <a:off x="3044325" y="2179000"/>
              <a:ext cx="1158300" cy="105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9" name="Google Shape;419;p4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20" name="Google Shape;420;p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13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Is Cultivating the Right Culture Difficult?</a:t>
            </a:r>
            <a:endParaRPr/>
          </a:p>
        </p:txBody>
      </p:sp>
      <p:sp>
        <p:nvSpPr>
          <p:cNvPr id="1488" name="Google Shape;1488;p1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89" name="Google Shape;1489;p135"/>
          <p:cNvSpPr/>
          <p:nvPr/>
        </p:nvSpPr>
        <p:spPr>
          <a:xfrm>
            <a:off x="1909425" y="1044138"/>
            <a:ext cx="2550600" cy="1660200"/>
          </a:xfrm>
          <a:prstGeom prst="rect">
            <a:avLst/>
          </a:prstGeom>
          <a:solidFill>
            <a:srgbClr val="E51B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Data isn’t accessible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or shared readily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across teams.</a:t>
            </a:r>
            <a:endParaRPr b="1" sz="1600">
              <a:solidFill>
                <a:srgbClr val="FFFFFF"/>
              </a:solidFill>
              <a:latin typeface="Proxima Nova"/>
              <a:ea typeface="Proxima Nova"/>
              <a:cs typeface="Proxima Nova"/>
              <a:sym typeface="Proxima Nova"/>
            </a:endParaRPr>
          </a:p>
        </p:txBody>
      </p:sp>
      <p:sp>
        <p:nvSpPr>
          <p:cNvPr id="1490" name="Google Shape;1490;p135"/>
          <p:cNvSpPr/>
          <p:nvPr/>
        </p:nvSpPr>
        <p:spPr>
          <a:xfrm>
            <a:off x="1909400" y="2861666"/>
            <a:ext cx="2550600" cy="1660200"/>
          </a:xfrm>
          <a:prstGeom prst="rect">
            <a:avLst/>
          </a:prstGeom>
          <a:solidFill>
            <a:srgbClr val="FFD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a:t>
            </a:r>
            <a:r>
              <a:rPr b="1" lang="en" sz="1600">
                <a:solidFill>
                  <a:schemeClr val="dk1"/>
                </a:solidFill>
                <a:latin typeface="Proxima Nova"/>
                <a:ea typeface="Proxima Nova"/>
                <a:cs typeface="Proxima Nova"/>
                <a:sym typeface="Proxima Nova"/>
              </a:rPr>
              <a:t>here’s a lack of knowledge about AI’s capabilities and value.</a:t>
            </a:r>
            <a:endParaRPr b="1" sz="1600">
              <a:latin typeface="Proxima Nova"/>
              <a:ea typeface="Proxima Nova"/>
              <a:cs typeface="Proxima Nova"/>
              <a:sym typeface="Proxima Nova"/>
            </a:endParaRPr>
          </a:p>
        </p:txBody>
      </p:sp>
      <p:sp>
        <p:nvSpPr>
          <p:cNvPr id="1491" name="Google Shape;1491;p135"/>
          <p:cNvSpPr/>
          <p:nvPr/>
        </p:nvSpPr>
        <p:spPr>
          <a:xfrm>
            <a:off x="4684000" y="1044138"/>
            <a:ext cx="2550600" cy="1660200"/>
          </a:xfrm>
          <a:prstGeom prst="rect">
            <a:avLst/>
          </a:prstGeom>
          <a:solidFill>
            <a:srgbClr val="00A7B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T</a:t>
            </a:r>
            <a:r>
              <a:rPr b="1" lang="en" sz="1600">
                <a:solidFill>
                  <a:schemeClr val="dk1"/>
                </a:solidFill>
                <a:latin typeface="Proxima Nova"/>
                <a:ea typeface="Proxima Nova"/>
                <a:cs typeface="Proxima Nova"/>
                <a:sym typeface="Proxima Nova"/>
              </a:rPr>
              <a:t>he organization does not view data as a </a:t>
            </a:r>
            <a:br>
              <a:rPr b="1" lang="en" sz="1600">
                <a:solidFill>
                  <a:schemeClr val="dk1"/>
                </a:solidFill>
                <a:latin typeface="Proxima Nova"/>
                <a:ea typeface="Proxima Nova"/>
                <a:cs typeface="Proxima Nova"/>
                <a:sym typeface="Proxima Nova"/>
              </a:rPr>
            </a:br>
            <a:r>
              <a:rPr b="1" lang="en" sz="1600">
                <a:solidFill>
                  <a:schemeClr val="dk1"/>
                </a:solidFill>
                <a:latin typeface="Proxima Nova"/>
                <a:ea typeface="Proxima Nova"/>
                <a:cs typeface="Proxima Nova"/>
                <a:sym typeface="Proxima Nova"/>
              </a:rPr>
              <a:t>“first-class asset.”</a:t>
            </a:r>
            <a:endParaRPr b="1" sz="1600">
              <a:solidFill>
                <a:srgbClr val="000000"/>
              </a:solidFill>
              <a:latin typeface="Proxima Nova"/>
              <a:ea typeface="Proxima Nova"/>
              <a:cs typeface="Proxima Nova"/>
              <a:sym typeface="Proxima Nova"/>
            </a:endParaRPr>
          </a:p>
        </p:txBody>
      </p:sp>
      <p:sp>
        <p:nvSpPr>
          <p:cNvPr id="1492" name="Google Shape;1492;p135"/>
          <p:cNvSpPr/>
          <p:nvPr/>
        </p:nvSpPr>
        <p:spPr>
          <a:xfrm>
            <a:off x="4684000" y="2861666"/>
            <a:ext cx="2550600" cy="1660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Proxima Nova"/>
                <a:ea typeface="Proxima Nova"/>
                <a:cs typeface="Proxima Nova"/>
                <a:sym typeface="Proxima Nova"/>
              </a:rPr>
              <a:t>Decision-making is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driven by instinct,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not data.</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96" name="Shape 1496"/>
        <p:cNvGrpSpPr/>
        <p:nvPr/>
      </p:nvGrpSpPr>
      <p:grpSpPr>
        <a:xfrm>
          <a:off x="0" y="0"/>
          <a:ext cx="0" cy="0"/>
          <a:chOff x="0" y="0"/>
          <a:chExt cx="0" cy="0"/>
        </a:xfrm>
      </p:grpSpPr>
      <p:sp>
        <p:nvSpPr>
          <p:cNvPr id="1497" name="Google Shape;1497;p136"/>
          <p:cNvSpPr txBox="1"/>
          <p:nvPr/>
        </p:nvSpPr>
        <p:spPr>
          <a:xfrm>
            <a:off x="1151700" y="1024800"/>
            <a:ext cx="7368000" cy="45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1800">
                <a:latin typeface="Proxima Nova"/>
                <a:ea typeface="Proxima Nova"/>
                <a:cs typeface="Proxima Nova"/>
                <a:sym typeface="Proxima Nova"/>
              </a:rPr>
              <a:t>What Culture Challenges Are Most Pressing for Your Organization?</a:t>
            </a:r>
            <a:endParaRPr b="1" sz="1800">
              <a:latin typeface="Proxima Nova"/>
              <a:ea typeface="Proxima Nova"/>
              <a:cs typeface="Proxima Nova"/>
              <a:sym typeface="Proxima Nova"/>
            </a:endParaRPr>
          </a:p>
        </p:txBody>
      </p:sp>
      <p:sp>
        <p:nvSpPr>
          <p:cNvPr id="1498" name="Google Shape;1498;p13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 You Stand?</a:t>
            </a:r>
            <a:endParaRPr/>
          </a:p>
        </p:txBody>
      </p:sp>
      <p:sp>
        <p:nvSpPr>
          <p:cNvPr id="1499" name="Google Shape;1499;p136"/>
          <p:cNvSpPr/>
          <p:nvPr/>
        </p:nvSpPr>
        <p:spPr>
          <a:xfrm>
            <a:off x="2206935" y="1623726"/>
            <a:ext cx="2265600" cy="1474800"/>
          </a:xfrm>
          <a:prstGeom prst="rect">
            <a:avLst/>
          </a:prstGeom>
          <a:solidFill>
            <a:srgbClr val="E51B2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Data isn’t accessible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or shared readily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across teams.</a:t>
            </a:r>
            <a:endParaRPr b="1" sz="1600">
              <a:solidFill>
                <a:srgbClr val="FFFFFF"/>
              </a:solidFill>
              <a:latin typeface="Proxima Nova"/>
              <a:ea typeface="Proxima Nova"/>
              <a:cs typeface="Proxima Nova"/>
              <a:sym typeface="Proxima Nova"/>
            </a:endParaRPr>
          </a:p>
        </p:txBody>
      </p:sp>
      <p:sp>
        <p:nvSpPr>
          <p:cNvPr id="1500" name="Google Shape;1500;p136"/>
          <p:cNvSpPr/>
          <p:nvPr/>
        </p:nvSpPr>
        <p:spPr>
          <a:xfrm>
            <a:off x="2206925" y="3238157"/>
            <a:ext cx="2265600" cy="1474800"/>
          </a:xfrm>
          <a:prstGeom prst="rect">
            <a:avLst/>
          </a:prstGeom>
          <a:solidFill>
            <a:srgbClr val="FFD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There’s a lack of knowledge about AI’s capabilities and value.</a:t>
            </a:r>
            <a:endParaRPr b="1" sz="1600">
              <a:solidFill>
                <a:schemeClr val="dk1"/>
              </a:solidFill>
              <a:latin typeface="Proxima Nova"/>
              <a:ea typeface="Proxima Nova"/>
              <a:cs typeface="Proxima Nova"/>
              <a:sym typeface="Proxima Nova"/>
            </a:endParaRPr>
          </a:p>
        </p:txBody>
      </p:sp>
      <p:sp>
        <p:nvSpPr>
          <p:cNvPr id="1501" name="Google Shape;1501;p136"/>
          <p:cNvSpPr/>
          <p:nvPr/>
        </p:nvSpPr>
        <p:spPr>
          <a:xfrm>
            <a:off x="4671469" y="1623726"/>
            <a:ext cx="2265600" cy="1474800"/>
          </a:xfrm>
          <a:prstGeom prst="rect">
            <a:avLst/>
          </a:prstGeom>
          <a:solidFill>
            <a:srgbClr val="00A7BD"/>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T</a:t>
            </a:r>
            <a:r>
              <a:rPr b="1" lang="en" sz="1600">
                <a:solidFill>
                  <a:schemeClr val="dk1"/>
                </a:solidFill>
                <a:latin typeface="Proxima Nova"/>
                <a:ea typeface="Proxima Nova"/>
                <a:cs typeface="Proxima Nova"/>
                <a:sym typeface="Proxima Nova"/>
              </a:rPr>
              <a:t>he organization does not view data as a </a:t>
            </a:r>
            <a:br>
              <a:rPr b="1" lang="en" sz="1600">
                <a:solidFill>
                  <a:schemeClr val="dk1"/>
                </a:solidFill>
                <a:latin typeface="Proxima Nova"/>
                <a:ea typeface="Proxima Nova"/>
                <a:cs typeface="Proxima Nova"/>
                <a:sym typeface="Proxima Nova"/>
              </a:rPr>
            </a:br>
            <a:r>
              <a:rPr b="1" lang="en" sz="1600">
                <a:solidFill>
                  <a:schemeClr val="dk1"/>
                </a:solidFill>
                <a:latin typeface="Proxima Nova"/>
                <a:ea typeface="Proxima Nova"/>
                <a:cs typeface="Proxima Nova"/>
                <a:sym typeface="Proxima Nova"/>
              </a:rPr>
              <a:t>“first-class asset.”</a:t>
            </a:r>
            <a:endParaRPr b="1" sz="1600">
              <a:solidFill>
                <a:srgbClr val="000000"/>
              </a:solidFill>
              <a:latin typeface="Proxima Nova"/>
              <a:ea typeface="Proxima Nova"/>
              <a:cs typeface="Proxima Nova"/>
              <a:sym typeface="Proxima Nova"/>
            </a:endParaRPr>
          </a:p>
        </p:txBody>
      </p:sp>
      <p:sp>
        <p:nvSpPr>
          <p:cNvPr id="1502" name="Google Shape;1502;p136"/>
          <p:cNvSpPr/>
          <p:nvPr/>
        </p:nvSpPr>
        <p:spPr>
          <a:xfrm>
            <a:off x="4671482" y="3238157"/>
            <a:ext cx="2265600" cy="1474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Proxima Nova"/>
                <a:ea typeface="Proxima Nova"/>
                <a:cs typeface="Proxima Nova"/>
                <a:sym typeface="Proxima Nova"/>
              </a:rPr>
              <a:t>Decision-making is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driven by instinct,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not data.</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3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Keys to a Supportive Culture</a:t>
            </a:r>
            <a:endParaRPr/>
          </a:p>
        </p:txBody>
      </p:sp>
      <p:sp>
        <p:nvSpPr>
          <p:cNvPr id="1508" name="Google Shape;1508;p13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09" name="Google Shape;1509;p137"/>
          <p:cNvSpPr txBox="1"/>
          <p:nvPr/>
        </p:nvSpPr>
        <p:spPr>
          <a:xfrm>
            <a:off x="457200" y="1132025"/>
            <a:ext cx="6161100" cy="3142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Introduce processes to ensure </a:t>
            </a:r>
            <a:r>
              <a:rPr b="1" lang="en" sz="1800">
                <a:latin typeface="Proxima Nova"/>
                <a:ea typeface="Proxima Nova"/>
                <a:cs typeface="Proxima Nova"/>
                <a:sym typeface="Proxima Nova"/>
              </a:rPr>
              <a:t>leaders think data-first</a:t>
            </a:r>
            <a:r>
              <a:rPr lang="en" sz="1800">
                <a:latin typeface="Proxima Nova"/>
                <a:ea typeface="Proxima Nova"/>
                <a:cs typeface="Proxima Nova"/>
                <a:sym typeface="Proxima Nova"/>
              </a:rPr>
              <a:t> when faced with problems and new projects.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Create a </a:t>
            </a:r>
            <a:r>
              <a:rPr b="1" lang="en" sz="1800">
                <a:latin typeface="Proxima Nova"/>
                <a:ea typeface="Proxima Nova"/>
                <a:cs typeface="Proxima Nova"/>
                <a:sym typeface="Proxima Nova"/>
              </a:rPr>
              <a:t>shared understanding and excitement</a:t>
            </a:r>
            <a:r>
              <a:rPr lang="en" sz="1800">
                <a:latin typeface="Proxima Nova"/>
                <a:ea typeface="Proxima Nova"/>
                <a:cs typeface="Proxima Nova"/>
                <a:sym typeface="Proxima Nova"/>
              </a:rPr>
              <a:t> for </a:t>
            </a:r>
            <a:r>
              <a:rPr lang="en" sz="1800">
                <a:solidFill>
                  <a:schemeClr val="dk1"/>
                </a:solidFill>
                <a:latin typeface="Proxima Nova"/>
                <a:ea typeface="Proxima Nova"/>
                <a:cs typeface="Proxima Nova"/>
                <a:sym typeface="Proxima Nova"/>
              </a:rPr>
              <a:t>the opportunities AI and ML create.</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Articulate the </a:t>
            </a:r>
            <a:r>
              <a:rPr b="1" lang="en" sz="1800">
                <a:latin typeface="Proxima Nova"/>
                <a:ea typeface="Proxima Nova"/>
                <a:cs typeface="Proxima Nova"/>
                <a:sym typeface="Proxima Nova"/>
              </a:rPr>
              <a:t>people and inputs needed</a:t>
            </a:r>
            <a:r>
              <a:rPr lang="en" sz="1800">
                <a:latin typeface="Proxima Nova"/>
                <a:ea typeface="Proxima Nova"/>
                <a:cs typeface="Proxima Nova"/>
                <a:sym typeface="Proxima Nova"/>
              </a:rPr>
              <a:t> </a:t>
            </a:r>
            <a:br>
              <a:rPr lang="en" sz="1800">
                <a:latin typeface="Proxima Nova"/>
                <a:ea typeface="Proxima Nova"/>
                <a:cs typeface="Proxima Nova"/>
                <a:sym typeface="Proxima Nova"/>
              </a:rPr>
            </a:br>
            <a:r>
              <a:rPr lang="en" sz="1800">
                <a:latin typeface="Proxima Nova"/>
                <a:ea typeface="Proxima Nova"/>
                <a:cs typeface="Proxima Nova"/>
                <a:sym typeface="Proxima Nova"/>
              </a:rPr>
              <a:t>for sustainable and responsible adoption of </a:t>
            </a:r>
            <a:br>
              <a:rPr lang="en" sz="1800">
                <a:latin typeface="Proxima Nova"/>
                <a:ea typeface="Proxima Nova"/>
                <a:cs typeface="Proxima Nova"/>
                <a:sym typeface="Proxima Nova"/>
              </a:rPr>
            </a:br>
            <a:r>
              <a:rPr lang="en" sz="1800">
                <a:latin typeface="Proxima Nova"/>
                <a:ea typeface="Proxima Nova"/>
                <a:cs typeface="Proxima Nova"/>
                <a:sym typeface="Proxima Nova"/>
              </a:rPr>
              <a:t>new technologies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pic>
        <p:nvPicPr>
          <p:cNvPr id="1510" name="Google Shape;1510;p137"/>
          <p:cNvPicPr preferRelativeResize="0"/>
          <p:nvPr/>
        </p:nvPicPr>
        <p:blipFill>
          <a:blip r:embed="rId3">
            <a:alphaModFix/>
          </a:blip>
          <a:stretch>
            <a:fillRect/>
          </a:stretch>
        </p:blipFill>
        <p:spPr>
          <a:xfrm>
            <a:off x="6465900" y="2249850"/>
            <a:ext cx="2220900" cy="22209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13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an AI Governance Framework</a:t>
            </a:r>
            <a:endParaRPr/>
          </a:p>
        </p:txBody>
      </p:sp>
      <p:sp>
        <p:nvSpPr>
          <p:cNvPr id="1516" name="Google Shape;1516;p138"/>
          <p:cNvSpPr txBox="1"/>
          <p:nvPr>
            <p:ph idx="1" type="body"/>
          </p:nvPr>
        </p:nvSpPr>
        <p:spPr>
          <a:xfrm>
            <a:off x="457200" y="1143000"/>
            <a:ext cx="8229600" cy="167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An </a:t>
            </a:r>
            <a:r>
              <a:rPr b="1" lang="en" sz="1600"/>
              <a:t>AI governance framework </a:t>
            </a:r>
            <a:r>
              <a:rPr lang="en" sz="1600"/>
              <a:t>can take a variety of forms depending on the organization and its needs: a collection of guidelines, a dedicated group of individuals, or a step-by-step checklist.</a:t>
            </a:r>
            <a:endParaRPr sz="1600"/>
          </a:p>
          <a:p>
            <a:pPr indent="0" lvl="0" marL="0" rtl="0" algn="l">
              <a:spcBef>
                <a:spcPts val="1600"/>
              </a:spcBef>
              <a:spcAft>
                <a:spcPts val="1600"/>
              </a:spcAft>
              <a:buNone/>
            </a:pPr>
            <a:r>
              <a:rPr b="1" lang="en" sz="1600"/>
              <a:t>AI governance accounts for </a:t>
            </a:r>
            <a:r>
              <a:rPr lang="en" sz="1600"/>
              <a:t>considerations throughout the development process.</a:t>
            </a:r>
            <a:endParaRPr sz="1600"/>
          </a:p>
        </p:txBody>
      </p:sp>
      <p:sp>
        <p:nvSpPr>
          <p:cNvPr id="1517" name="Google Shape;1517;p138"/>
          <p:cNvSpPr/>
          <p:nvPr/>
        </p:nvSpPr>
        <p:spPr>
          <a:xfrm>
            <a:off x="768750" y="2809499"/>
            <a:ext cx="2481900" cy="78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Is the use case aligned with the business strategy?</a:t>
            </a:r>
            <a:endParaRPr/>
          </a:p>
        </p:txBody>
      </p:sp>
      <p:sp>
        <p:nvSpPr>
          <p:cNvPr id="1518" name="Google Shape;1518;p138"/>
          <p:cNvSpPr/>
          <p:nvPr/>
        </p:nvSpPr>
        <p:spPr>
          <a:xfrm>
            <a:off x="3331050" y="2809499"/>
            <a:ext cx="2481900" cy="78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Is the use case ethical and responsible?</a:t>
            </a:r>
            <a:endParaRPr/>
          </a:p>
        </p:txBody>
      </p:sp>
      <p:sp>
        <p:nvSpPr>
          <p:cNvPr id="1519" name="Google Shape;1519;p138"/>
          <p:cNvSpPr/>
          <p:nvPr/>
        </p:nvSpPr>
        <p:spPr>
          <a:xfrm>
            <a:off x="5893350" y="2809499"/>
            <a:ext cx="2481900" cy="78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Is there a risk of data noncompliance or PII exposure?</a:t>
            </a:r>
            <a:endParaRPr/>
          </a:p>
        </p:txBody>
      </p:sp>
      <p:sp>
        <p:nvSpPr>
          <p:cNvPr id="1520" name="Google Shape;1520;p138"/>
          <p:cNvSpPr/>
          <p:nvPr/>
        </p:nvSpPr>
        <p:spPr>
          <a:xfrm>
            <a:off x="768750" y="3695134"/>
            <a:ext cx="2481900" cy="78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What decisions are made in building the model?</a:t>
            </a:r>
            <a:endParaRPr/>
          </a:p>
        </p:txBody>
      </p:sp>
      <p:sp>
        <p:nvSpPr>
          <p:cNvPr id="1521" name="Google Shape;1521;p138"/>
          <p:cNvSpPr/>
          <p:nvPr/>
        </p:nvSpPr>
        <p:spPr>
          <a:xfrm>
            <a:off x="3331050" y="3695134"/>
            <a:ext cx="2481900" cy="7890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Are the results transparent and explainable?</a:t>
            </a:r>
            <a:endParaRPr/>
          </a:p>
        </p:txBody>
      </p:sp>
      <p:sp>
        <p:nvSpPr>
          <p:cNvPr id="1522" name="Google Shape;1522;p138"/>
          <p:cNvSpPr/>
          <p:nvPr/>
        </p:nvSpPr>
        <p:spPr>
          <a:xfrm>
            <a:off x="5893350" y="3695134"/>
            <a:ext cx="2481900" cy="78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1"/>
                </a:solidFill>
                <a:latin typeface="Proxima Nova"/>
                <a:ea typeface="Proxima Nova"/>
                <a:cs typeface="Proxima Nova"/>
                <a:sym typeface="Proxima Nova"/>
              </a:rPr>
              <a:t>Are we iterating and improving on the model?</a:t>
            </a:r>
            <a:endParaRPr/>
          </a:p>
        </p:txBody>
      </p:sp>
      <p:grpSp>
        <p:nvGrpSpPr>
          <p:cNvPr id="1523" name="Google Shape;1523;p138"/>
          <p:cNvGrpSpPr/>
          <p:nvPr/>
        </p:nvGrpSpPr>
        <p:grpSpPr>
          <a:xfrm>
            <a:off x="8184750" y="3200"/>
            <a:ext cx="1004100" cy="927000"/>
            <a:chOff x="827975" y="3279475"/>
            <a:chExt cx="1004100" cy="927000"/>
          </a:xfrm>
        </p:grpSpPr>
        <p:sp>
          <p:nvSpPr>
            <p:cNvPr id="1524" name="Google Shape;1524;p138"/>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525" name="Google Shape;1525;p138"/>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3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Governance at Microsoft</a:t>
            </a:r>
            <a:endParaRPr/>
          </a:p>
        </p:txBody>
      </p:sp>
      <p:sp>
        <p:nvSpPr>
          <p:cNvPr id="1531" name="Google Shape;1531;p139"/>
          <p:cNvSpPr txBox="1"/>
          <p:nvPr>
            <p:ph idx="1" type="body"/>
          </p:nvPr>
        </p:nvSpPr>
        <p:spPr>
          <a:xfrm>
            <a:off x="457200" y="1143000"/>
            <a:ext cx="4499700" cy="348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Microsoft has operationalized responsible AI with its </a:t>
            </a:r>
            <a:r>
              <a:rPr b="1" lang="en"/>
              <a:t>AI, Ethics, and Effects </a:t>
            </a:r>
            <a:br>
              <a:rPr b="1" lang="en"/>
            </a:br>
            <a:r>
              <a:rPr b="1" lang="en"/>
              <a:t>in Engineering and Research </a:t>
            </a:r>
            <a:br>
              <a:rPr b="1" lang="en"/>
            </a:br>
            <a:r>
              <a:rPr b="1" lang="en"/>
              <a:t>(AETHER) Committee</a:t>
            </a:r>
            <a:r>
              <a:rPr lang="en"/>
              <a:t>. </a:t>
            </a:r>
            <a:endParaRPr/>
          </a:p>
          <a:p>
            <a:pPr indent="0" lvl="0" marL="0" rtl="0" algn="l">
              <a:spcBef>
                <a:spcPts val="1600"/>
              </a:spcBef>
              <a:spcAft>
                <a:spcPts val="1600"/>
              </a:spcAft>
              <a:buNone/>
            </a:pPr>
            <a:r>
              <a:rPr lang="en"/>
              <a:t>The AETHER Committee is tasked with </a:t>
            </a:r>
            <a:r>
              <a:rPr b="1" lang="en"/>
              <a:t>making recommendations on responsible AI issues, technologies, processes</a:t>
            </a:r>
            <a:r>
              <a:rPr lang="en"/>
              <a:t>, and best practices, and consists of cross- functional business leaders and AI experts.</a:t>
            </a:r>
            <a:endParaRPr/>
          </a:p>
        </p:txBody>
      </p:sp>
      <p:sp>
        <p:nvSpPr>
          <p:cNvPr id="1532" name="Google Shape;1532;p13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3"/>
              </a:rPr>
              <a:t>Microsoft</a:t>
            </a:r>
            <a:endParaRPr/>
          </a:p>
        </p:txBody>
      </p:sp>
      <p:sp>
        <p:nvSpPr>
          <p:cNvPr id="1533" name="Google Shape;1533;p139"/>
          <p:cNvSpPr/>
          <p:nvPr/>
        </p:nvSpPr>
        <p:spPr>
          <a:xfrm>
            <a:off x="5223450" y="1279200"/>
            <a:ext cx="3463200" cy="2691600"/>
          </a:xfrm>
          <a:prstGeom prst="wedgeRoundRectCallout">
            <a:avLst>
              <a:gd fmla="val -4213" name="adj1"/>
              <a:gd fmla="val 63370" name="adj2"/>
              <a:gd fmla="val 0" name="adj3"/>
            </a:avLst>
          </a:prstGeom>
          <a:solidFill>
            <a:srgbClr val="F3F3F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When questions arise within divisions, the committee responds with studies, reflection, and recommendations. Recommendations on specific cases may then evolve into general Microsoft policies, practices, and considerations.</a:t>
            </a:r>
            <a:endParaRPr sz="1600">
              <a:latin typeface="Proxima Nova"/>
              <a:ea typeface="Proxima Nova"/>
              <a:cs typeface="Proxima Nova"/>
              <a:sym typeface="Proxima Nova"/>
            </a:endParaRPr>
          </a:p>
        </p:txBody>
      </p:sp>
      <p:pic>
        <p:nvPicPr>
          <p:cNvPr id="1534" name="Google Shape;1534;p139"/>
          <p:cNvPicPr preferRelativeResize="0"/>
          <p:nvPr/>
        </p:nvPicPr>
        <p:blipFill rotWithShape="1">
          <a:blip r:embed="rId4">
            <a:alphaModFix/>
          </a:blip>
          <a:srcRect b="0" l="0" r="77480" t="0"/>
          <a:stretch/>
        </p:blipFill>
        <p:spPr>
          <a:xfrm>
            <a:off x="7680621" y="-150350"/>
            <a:ext cx="583178" cy="955550"/>
          </a:xfrm>
          <a:prstGeom prst="rect">
            <a:avLst/>
          </a:prstGeom>
          <a:noFill/>
          <a:ln>
            <a:noFill/>
          </a:ln>
        </p:spPr>
      </p:pic>
      <p:grpSp>
        <p:nvGrpSpPr>
          <p:cNvPr id="1535" name="Google Shape;1535;p139"/>
          <p:cNvGrpSpPr/>
          <p:nvPr/>
        </p:nvGrpSpPr>
        <p:grpSpPr>
          <a:xfrm>
            <a:off x="8184750" y="3200"/>
            <a:ext cx="1004100" cy="927000"/>
            <a:chOff x="827975" y="3279475"/>
            <a:chExt cx="1004100" cy="927000"/>
          </a:xfrm>
        </p:grpSpPr>
        <p:sp>
          <p:nvSpPr>
            <p:cNvPr id="1536" name="Google Shape;1536;p139"/>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537" name="Google Shape;1537;p139"/>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
        <p:nvSpPr>
          <p:cNvPr id="1542" name="Google Shape;1542;p140"/>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Planning</a:t>
            </a:r>
            <a:endParaRPr/>
          </a:p>
        </p:txBody>
      </p:sp>
      <p:sp>
        <p:nvSpPr>
          <p:cNvPr id="1543" name="Google Shape;1543;p14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2400">
                <a:solidFill>
                  <a:schemeClr val="dk1"/>
                </a:solidFill>
              </a:rPr>
              <a:t>Part 2</a:t>
            </a:r>
            <a:endParaRPr b="1" sz="2400">
              <a:solidFill>
                <a:schemeClr val="dk1"/>
              </a:solidFill>
            </a:endParaRPr>
          </a:p>
          <a:p>
            <a:pPr indent="0" lvl="0" marL="0" rtl="0" algn="l">
              <a:lnSpc>
                <a:spcPct val="100000"/>
              </a:lnSpc>
              <a:spcBef>
                <a:spcPts val="1600"/>
              </a:spcBef>
              <a:spcAft>
                <a:spcPts val="0"/>
              </a:spcAft>
              <a:buNone/>
            </a:pPr>
            <a:r>
              <a:rPr lang="en">
                <a:solidFill>
                  <a:schemeClr val="dk1"/>
                </a:solidFill>
              </a:rPr>
              <a:t>D</a:t>
            </a:r>
            <a:r>
              <a:rPr lang="en">
                <a:solidFill>
                  <a:schemeClr val="dk1"/>
                </a:solidFill>
              </a:rPr>
              <a:t>iscuss how you could </a:t>
            </a:r>
            <a:r>
              <a:rPr b="1" lang="en">
                <a:solidFill>
                  <a:schemeClr val="dk1"/>
                </a:solidFill>
              </a:rPr>
              <a:t>solve for</a:t>
            </a:r>
            <a:r>
              <a:rPr lang="en">
                <a:solidFill>
                  <a:schemeClr val="dk1"/>
                </a:solidFill>
              </a:rPr>
              <a:t> the potential ways your project can fail. </a:t>
            </a:r>
            <a:endParaRPr>
              <a:solidFill>
                <a:schemeClr val="dk1"/>
              </a:solidFill>
            </a:endParaRPr>
          </a:p>
          <a:p>
            <a:pPr indent="0" lvl="0" marL="0" rtl="0" algn="l">
              <a:lnSpc>
                <a:spcPct val="100000"/>
              </a:lnSpc>
              <a:spcBef>
                <a:spcPts val="1600"/>
              </a:spcBef>
              <a:spcAft>
                <a:spcPts val="0"/>
              </a:spcAft>
              <a:buNone/>
            </a:pPr>
            <a:r>
              <a:rPr lang="en">
                <a:solidFill>
                  <a:schemeClr val="dk1"/>
                </a:solidFill>
              </a:rPr>
              <a:t>Consider </a:t>
            </a:r>
            <a:r>
              <a:rPr i="1" lang="en">
                <a:solidFill>
                  <a:schemeClr val="dk1"/>
                </a:solidFill>
              </a:rPr>
              <a:t>specific</a:t>
            </a:r>
            <a:r>
              <a:rPr lang="en">
                <a:solidFill>
                  <a:schemeClr val="dk1"/>
                </a:solidFill>
              </a:rPr>
              <a:t> proposals to combat points of failure around data, internal resources, compliance, and culture.</a:t>
            </a:r>
            <a:endParaRPr>
              <a:solidFill>
                <a:schemeClr val="dk1"/>
              </a:solidFill>
            </a:endParaRPr>
          </a:p>
          <a:p>
            <a:pPr indent="0" lvl="0" marL="0" rtl="0" algn="l">
              <a:spcBef>
                <a:spcPts val="1600"/>
              </a:spcBef>
              <a:spcAft>
                <a:spcPts val="0"/>
              </a:spcAft>
              <a:buNone/>
            </a:pPr>
            <a:r>
              <a:rPr b="1" lang="en">
                <a:solidFill>
                  <a:schemeClr val="dk1"/>
                </a:solidFill>
              </a:rPr>
              <a:t>Prepare to share. </a:t>
            </a:r>
            <a:endParaRPr b="1">
              <a:solidFill>
                <a:schemeClr val="dk1"/>
              </a:solidFill>
            </a:endParaRPr>
          </a:p>
          <a:p>
            <a:pPr indent="0" lvl="0" marL="0" rtl="0" algn="l">
              <a:spcBef>
                <a:spcPts val="1600"/>
              </a:spcBef>
              <a:spcAft>
                <a:spcPts val="1600"/>
              </a:spcAft>
              <a:buNone/>
            </a:pPr>
            <a:r>
              <a:t/>
            </a:r>
            <a:endParaRPr/>
          </a:p>
        </p:txBody>
      </p:sp>
      <p:sp>
        <p:nvSpPr>
          <p:cNvPr id="1544" name="Google Shape;1544;p14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45" name="Google Shape;1545;p14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546" name="Google Shape;1546;p140"/>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40"/>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9 </a:t>
            </a:r>
            <a:endParaRPr b="1" sz="1000">
              <a:latin typeface="Proxima Nova"/>
              <a:ea typeface="Proxima Nova"/>
              <a:cs typeface="Proxima Nova"/>
              <a:sym typeface="Proxima Nova"/>
            </a:endParaRPr>
          </a:p>
        </p:txBody>
      </p:sp>
      <p:pic>
        <p:nvPicPr>
          <p:cNvPr id="1548" name="Google Shape;1548;p140"/>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sp>
        <p:nvSpPr>
          <p:cNvPr id="1553" name="Google Shape;1553;p141"/>
          <p:cNvSpPr txBox="1"/>
          <p:nvPr>
            <p:ph idx="1" type="body"/>
          </p:nvPr>
        </p:nvSpPr>
        <p:spPr>
          <a:xfrm>
            <a:off x="457200" y="1311200"/>
            <a:ext cx="8229600" cy="102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How will you help ensure project success?</a:t>
            </a:r>
            <a:endParaRPr b="1" sz="2400"/>
          </a:p>
        </p:txBody>
      </p:sp>
      <p:sp>
        <p:nvSpPr>
          <p:cNvPr id="1554" name="Google Shape;1554;p14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Planning</a:t>
            </a:r>
            <a:endParaRPr/>
          </a:p>
        </p:txBody>
      </p:sp>
      <p:sp>
        <p:nvSpPr>
          <p:cNvPr id="1555" name="Google Shape;1555;p14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1556" name="Google Shape;1556;p14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557" name="Google Shape;1557;p141"/>
          <p:cNvPicPr preferRelativeResize="0"/>
          <p:nvPr/>
        </p:nvPicPr>
        <p:blipFill>
          <a:blip r:embed="rId3">
            <a:alphaModFix/>
          </a:blip>
          <a:stretch>
            <a:fillRect/>
          </a:stretch>
        </p:blipFill>
        <p:spPr>
          <a:xfrm>
            <a:off x="3349303" y="1911650"/>
            <a:ext cx="2445400" cy="250864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42"/>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It Home</a:t>
            </a:r>
            <a:endParaRPr/>
          </a:p>
        </p:txBody>
      </p:sp>
      <p:sp>
        <p:nvSpPr>
          <p:cNvPr id="1563" name="Google Shape;1563;p14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1564" name="Google Shape;1564;p142"/>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Welcome </a:t>
            </a:r>
            <a:br>
              <a:rPr lang="en">
                <a:solidFill>
                  <a:srgbClr val="FFFFFF"/>
                </a:solidFill>
                <a:latin typeface="Proxima Nova"/>
                <a:ea typeface="Proxima Nova"/>
                <a:cs typeface="Proxima Nova"/>
                <a:sym typeface="Proxima Nova"/>
              </a:rPr>
            </a:br>
            <a:r>
              <a:rPr lang="en">
                <a:solidFill>
                  <a:srgbClr val="FFFFFF"/>
                </a:solidFill>
                <a:latin typeface="Proxima Nova"/>
                <a:ea typeface="Proxima Nova"/>
                <a:cs typeface="Proxima Nova"/>
                <a:sym typeface="Proxima Nova"/>
              </a:rPr>
              <a:t>&amp; Introductions</a:t>
            </a:r>
            <a:endParaRPr>
              <a:solidFill>
                <a:srgbClr val="FFFFFF"/>
              </a:solidFill>
              <a:latin typeface="Proxima Nova"/>
              <a:ea typeface="Proxima Nova"/>
              <a:cs typeface="Proxima Nova"/>
              <a:sym typeface="Proxima Nova"/>
            </a:endParaRPr>
          </a:p>
        </p:txBody>
      </p:sp>
      <p:sp>
        <p:nvSpPr>
          <p:cNvPr id="1565" name="Google Shape;1565;p142"/>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42"/>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42"/>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Choosing AI Projects</a:t>
            </a:r>
            <a:endParaRPr>
              <a:solidFill>
                <a:srgbClr val="FFFFFF"/>
              </a:solidFill>
              <a:latin typeface="Proxima Nova"/>
              <a:ea typeface="Proxima Nova"/>
              <a:cs typeface="Proxima Nova"/>
              <a:sym typeface="Proxima Nova"/>
            </a:endParaRPr>
          </a:p>
        </p:txBody>
      </p:sp>
      <p:sp>
        <p:nvSpPr>
          <p:cNvPr id="1568" name="Google Shape;1568;p142"/>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Responsible AI</a:t>
            </a:r>
            <a:endParaRPr>
              <a:solidFill>
                <a:srgbClr val="FFFFFF"/>
              </a:solidFill>
              <a:latin typeface="Proxima Nova"/>
              <a:ea typeface="Proxima Nova"/>
              <a:cs typeface="Proxima Nova"/>
              <a:sym typeface="Proxima Nova"/>
            </a:endParaRPr>
          </a:p>
        </p:txBody>
      </p:sp>
      <p:sp>
        <p:nvSpPr>
          <p:cNvPr id="1569" name="Google Shape;1569;p142"/>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What, How, &amp; Why of AI</a:t>
            </a:r>
            <a:endParaRPr>
              <a:solidFill>
                <a:srgbClr val="FFFFFF"/>
              </a:solidFill>
              <a:latin typeface="Proxima Nova"/>
              <a:ea typeface="Proxima Nova"/>
              <a:cs typeface="Proxima Nova"/>
              <a:sym typeface="Proxima Nova"/>
            </a:endParaRPr>
          </a:p>
        </p:txBody>
      </p:sp>
      <p:cxnSp>
        <p:nvCxnSpPr>
          <p:cNvPr id="1570" name="Google Shape;1570;p142"/>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1571" name="Google Shape;1571;p142"/>
          <p:cNvCxnSpPr>
            <a:stCxn id="1565" idx="6"/>
            <a:endCxn id="1566"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1572" name="Google Shape;1572;p142"/>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1573" name="Google Shape;1573;p142"/>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42"/>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42"/>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AI in the Organization</a:t>
            </a:r>
            <a:endParaRPr>
              <a:solidFill>
                <a:srgbClr val="FFFFFF"/>
              </a:solidFill>
              <a:latin typeface="Proxima Nova"/>
              <a:ea typeface="Proxima Nova"/>
              <a:cs typeface="Proxima Nova"/>
              <a:sym typeface="Proxima Nova"/>
            </a:endParaRPr>
          </a:p>
        </p:txBody>
      </p:sp>
      <p:sp>
        <p:nvSpPr>
          <p:cNvPr id="1576" name="Google Shape;1576;p142"/>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Bring It Home</a:t>
            </a:r>
            <a:endParaRPr b="1">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b="1">
              <a:solidFill>
                <a:srgbClr val="FFFFFF"/>
              </a:solidFill>
              <a:latin typeface="Proxima Nova"/>
              <a:ea typeface="Proxima Nova"/>
              <a:cs typeface="Proxima Nova"/>
              <a:sym typeface="Proxima Nova"/>
            </a:endParaRPr>
          </a:p>
        </p:txBody>
      </p:sp>
      <p:sp>
        <p:nvSpPr>
          <p:cNvPr id="1577" name="Google Shape;1577;p142"/>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42"/>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42"/>
          <p:cNvSpPr/>
          <p:nvPr/>
        </p:nvSpPr>
        <p:spPr>
          <a:xfrm>
            <a:off x="8036225" y="288318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sp>
        <p:nvSpPr>
          <p:cNvPr id="1584" name="Google Shape;1584;p1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What We’ve Covered</a:t>
            </a:r>
            <a:endParaRPr/>
          </a:p>
        </p:txBody>
      </p:sp>
      <p:sp>
        <p:nvSpPr>
          <p:cNvPr id="1585" name="Google Shape;1585;p1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586" name="Google Shape;1586;p143"/>
          <p:cNvGraphicFramePr/>
          <p:nvPr/>
        </p:nvGraphicFramePr>
        <p:xfrm>
          <a:off x="457200" y="1011075"/>
          <a:ext cx="3000000" cy="3000000"/>
        </p:xfrm>
        <a:graphic>
          <a:graphicData uri="http://schemas.openxmlformats.org/drawingml/2006/table">
            <a:tbl>
              <a:tblPr>
                <a:noFill/>
                <a:tableStyleId>{F3C15886-9851-4EC1-BB28-9FDD6E91BA55}</a:tableStyleId>
              </a:tblPr>
              <a:tblGrid>
                <a:gridCol w="1871550"/>
                <a:gridCol w="6358050"/>
              </a:tblGrid>
              <a:tr h="546500">
                <a:tc>
                  <a:txBody>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The What, How, </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&amp; Why of AI</a:t>
                      </a:r>
                      <a:endParaRPr i="1" sz="1600">
                        <a:solidFill>
                          <a:srgbClr val="FFFFFF"/>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chemeClr val="dk2"/>
                    </a:solidFill>
                  </a:tcPr>
                </a:tc>
                <a:tc>
                  <a:txBody>
                    <a:bodyPr/>
                    <a:lstStyle/>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Machine learning</a:t>
                      </a:r>
                      <a:r>
                        <a:rPr lang="en" sz="1600">
                          <a:latin typeface="Proxima Nova"/>
                          <a:ea typeface="Proxima Nova"/>
                          <a:cs typeface="Proxima Nova"/>
                          <a:sym typeface="Proxima Nova"/>
                        </a:rPr>
                        <a:t> is just one way to create AI, but it’s the most effective approach we currently have.</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Data</a:t>
                      </a:r>
                      <a:r>
                        <a:rPr lang="en" sz="1600">
                          <a:latin typeface="Proxima Nova"/>
                          <a:ea typeface="Proxima Nova"/>
                          <a:cs typeface="Proxima Nova"/>
                          <a:sym typeface="Proxima Nova"/>
                        </a:rPr>
                        <a:t> is the critical component to making AI and ML work. </a:t>
                      </a:r>
                      <a:endParaRPr sz="1600">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546500">
                <a:tc>
                  <a:txBody>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Choosing AI Projects</a:t>
                      </a:r>
                      <a:endParaRPr i="1" sz="1600">
                        <a:solidFill>
                          <a:srgbClr val="FFFFFF"/>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chemeClr val="dk2"/>
                    </a:solidFill>
                  </a:tcPr>
                </a:tc>
                <a:tc>
                  <a:txBody>
                    <a:bodyPr/>
                    <a:lstStyle/>
                    <a:p>
                      <a:pPr indent="-330200" lvl="0" marL="457200" rtl="0" algn="l">
                        <a:lnSpc>
                          <a:spcPct val="115000"/>
                        </a:lnSpc>
                        <a:spcBef>
                          <a:spcPts val="0"/>
                        </a:spcBef>
                        <a:spcAft>
                          <a:spcPts val="0"/>
                        </a:spcAft>
                        <a:buSzPts val="1600"/>
                        <a:buFont typeface="Proxima Nova"/>
                        <a:buChar char="●"/>
                      </a:pPr>
                      <a:r>
                        <a:rPr b="1" lang="en" sz="1600">
                          <a:latin typeface="Proxima Nova"/>
                          <a:ea typeface="Proxima Nova"/>
                          <a:cs typeface="Proxima Nova"/>
                          <a:sym typeface="Proxima Nova"/>
                        </a:rPr>
                        <a:t>Not all projects</a:t>
                      </a:r>
                      <a:r>
                        <a:rPr lang="en" sz="1600">
                          <a:latin typeface="Proxima Nova"/>
                          <a:ea typeface="Proxima Nova"/>
                          <a:cs typeface="Proxima Nova"/>
                          <a:sym typeface="Proxima Nova"/>
                        </a:rPr>
                        <a:t> need an AI or ML solution.</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Clear communication and close partnership with </a:t>
                      </a:r>
                      <a:r>
                        <a:rPr b="1" lang="en" sz="1600">
                          <a:latin typeface="Proxima Nova"/>
                          <a:ea typeface="Proxima Nova"/>
                          <a:cs typeface="Proxima Nova"/>
                          <a:sym typeface="Proxima Nova"/>
                        </a:rPr>
                        <a:t>data scientists </a:t>
                      </a:r>
                      <a:r>
                        <a:rPr lang="en" sz="1600">
                          <a:latin typeface="Proxima Nova"/>
                          <a:ea typeface="Proxima Nova"/>
                          <a:cs typeface="Proxima Nova"/>
                          <a:sym typeface="Proxima Nova"/>
                        </a:rPr>
                        <a:t>on an ML project are crucial to success.</a:t>
                      </a:r>
                      <a:endParaRPr sz="1600">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397250">
                <a:tc>
                  <a:txBody>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Responsible AI </a:t>
                      </a:r>
                      <a:endParaRPr b="1" i="1" sz="1600">
                        <a:solidFill>
                          <a:srgbClr val="FFFFFF"/>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chemeClr val="dk2"/>
                    </a:solidFill>
                  </a:tcPr>
                </a:tc>
                <a:tc>
                  <a:txBody>
                    <a:bodyPr/>
                    <a:lstStyle/>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It’s easy for AI to become </a:t>
                      </a:r>
                      <a:r>
                        <a:rPr b="1" lang="en" sz="1600">
                          <a:latin typeface="Proxima Nova"/>
                          <a:ea typeface="Proxima Nova"/>
                          <a:cs typeface="Proxima Nova"/>
                          <a:sym typeface="Proxima Nova"/>
                        </a:rPr>
                        <a:t>biased</a:t>
                      </a:r>
                      <a:r>
                        <a:rPr lang="en" sz="1600">
                          <a:latin typeface="Proxima Nova"/>
                          <a:ea typeface="Proxima Nova"/>
                          <a:cs typeface="Proxima Nova"/>
                          <a:sym typeface="Proxima Nova"/>
                        </a:rPr>
                        <a:t>, but it’s everyone’s role to ensure it’s conducted responsibly.</a:t>
                      </a:r>
                      <a:endParaRPr sz="16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r h="397250">
                <a:tc>
                  <a:txBody>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AI in the Organization</a:t>
                      </a:r>
                      <a:endParaRPr i="1" sz="1600">
                        <a:solidFill>
                          <a:srgbClr val="FFFFFF"/>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chemeClr val="dk2"/>
                    </a:solidFill>
                  </a:tcPr>
                </a:tc>
                <a:tc>
                  <a:txBody>
                    <a:bodyPr/>
                    <a:lstStyle/>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Even if a project is perfect for an ML solution, the right </a:t>
                      </a:r>
                      <a:r>
                        <a:rPr b="1" lang="en" sz="1600">
                          <a:latin typeface="Proxima Nova"/>
                          <a:ea typeface="Proxima Nova"/>
                          <a:cs typeface="Proxima Nova"/>
                          <a:sym typeface="Proxima Nova"/>
                        </a:rPr>
                        <a:t>data, culture, and resources</a:t>
                      </a:r>
                      <a:r>
                        <a:rPr lang="en" sz="1600">
                          <a:latin typeface="Proxima Nova"/>
                          <a:ea typeface="Proxima Nova"/>
                          <a:cs typeface="Proxima Nova"/>
                          <a:sym typeface="Proxima Nova"/>
                        </a:rPr>
                        <a:t> are needed for its success.</a:t>
                      </a:r>
                      <a:endParaRPr sz="1600">
                        <a:solidFill>
                          <a:srgbClr val="000000"/>
                        </a:solidFill>
                        <a:latin typeface="Proxima Nova"/>
                        <a:ea typeface="Proxima Nova"/>
                        <a:cs typeface="Proxima Nova"/>
                        <a:sym typeface="Proxima Nova"/>
                      </a:endParaRPr>
                    </a:p>
                  </a:txBody>
                  <a:tcPr marT="91425" marB="91425" marR="91425" marL="91425">
                    <a:lnL cap="flat" cmpd="sng" w="19050">
                      <a:solidFill>
                        <a:srgbClr val="C3C3C3"/>
                      </a:solidFill>
                      <a:prstDash val="solid"/>
                      <a:round/>
                      <a:headEnd len="sm" w="sm" type="none"/>
                      <a:tailEnd len="sm" w="sm" type="none"/>
                    </a:lnL>
                    <a:lnR cap="flat" cmpd="sng" w="19050">
                      <a:solidFill>
                        <a:srgbClr val="C3C3C3"/>
                      </a:solidFill>
                      <a:prstDash val="solid"/>
                      <a:round/>
                      <a:headEnd len="sm" w="sm" type="none"/>
                      <a:tailEnd len="sm" w="sm" type="none"/>
                    </a:lnR>
                    <a:lnT cap="flat" cmpd="sng" w="19050">
                      <a:solidFill>
                        <a:srgbClr val="C3C3C3"/>
                      </a:solidFill>
                      <a:prstDash val="solid"/>
                      <a:round/>
                      <a:headEnd len="sm" w="sm" type="none"/>
                      <a:tailEnd len="sm" w="sm" type="none"/>
                    </a:lnT>
                    <a:lnB cap="flat" cmpd="sng" w="19050">
                      <a:solidFill>
                        <a:srgbClr val="C3C3C3"/>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sp>
        <p:nvSpPr>
          <p:cNvPr id="1591" name="Google Shape;1591;p14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 Ask Me Anything</a:t>
            </a:r>
            <a:endParaRPr/>
          </a:p>
        </p:txBody>
      </p:sp>
      <p:sp>
        <p:nvSpPr>
          <p:cNvPr id="1592" name="Google Shape;1592;p144"/>
          <p:cNvSpPr txBox="1"/>
          <p:nvPr/>
        </p:nvSpPr>
        <p:spPr>
          <a:xfrm>
            <a:off x="457200" y="4662725"/>
            <a:ext cx="3188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pic>
        <p:nvPicPr>
          <p:cNvPr id="1593" name="Google Shape;1593;p144"/>
          <p:cNvPicPr preferRelativeResize="0"/>
          <p:nvPr/>
        </p:nvPicPr>
        <p:blipFill>
          <a:blip r:embed="rId3">
            <a:alphaModFix/>
          </a:blip>
          <a:stretch>
            <a:fillRect/>
          </a:stretch>
        </p:blipFill>
        <p:spPr>
          <a:xfrm>
            <a:off x="2977801" y="1163700"/>
            <a:ext cx="3188399" cy="3188399"/>
          </a:xfrm>
          <a:prstGeom prst="rect">
            <a:avLst/>
          </a:prstGeom>
          <a:noFill/>
          <a:ln>
            <a:noFill/>
          </a:ln>
        </p:spPr>
      </p:pic>
      <p:sp>
        <p:nvSpPr>
          <p:cNvPr id="1594" name="Google Shape;1594;p14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595" name="Google Shape;1595;p14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Meet Your GA Team</a:t>
            </a:r>
            <a:endParaRPr sz="2400"/>
          </a:p>
        </p:txBody>
      </p:sp>
      <p:sp>
        <p:nvSpPr>
          <p:cNvPr id="426" name="Google Shape;426;p46"/>
          <p:cNvSpPr txBox="1"/>
          <p:nvPr/>
        </p:nvSpPr>
        <p:spPr>
          <a:xfrm>
            <a:off x="2104100" y="3335625"/>
            <a:ext cx="1962600" cy="8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latin typeface="Proxima Nova"/>
                <a:ea typeface="Proxima Nova"/>
                <a:cs typeface="Proxima Nova"/>
                <a:sym typeface="Proxima Nova"/>
              </a:rPr>
              <a:t>Title</a:t>
            </a:r>
            <a:endParaRPr b="1" sz="1800">
              <a:latin typeface="Proxima Nova"/>
              <a:ea typeface="Proxima Nova"/>
              <a:cs typeface="Proxima Nova"/>
              <a:sym typeface="Proxima Nova"/>
            </a:endParaRPr>
          </a:p>
        </p:txBody>
      </p:sp>
      <p:sp>
        <p:nvSpPr>
          <p:cNvPr id="427" name="Google Shape;427;p46"/>
          <p:cNvSpPr txBox="1"/>
          <p:nvPr/>
        </p:nvSpPr>
        <p:spPr>
          <a:xfrm>
            <a:off x="5256088" y="1381078"/>
            <a:ext cx="1605000" cy="46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chemeClr val="dk2"/>
                </a:solidFill>
                <a:latin typeface="Proxima Nova"/>
                <a:ea typeface="Proxima Nova"/>
                <a:cs typeface="Proxima Nova"/>
                <a:sym typeface="Proxima Nova"/>
              </a:rPr>
              <a:t>Name</a:t>
            </a:r>
            <a:endParaRPr b="1" sz="2000">
              <a:solidFill>
                <a:schemeClr val="dk2"/>
              </a:solidFill>
              <a:latin typeface="Proxima Nova"/>
              <a:ea typeface="Proxima Nova"/>
              <a:cs typeface="Proxima Nova"/>
              <a:sym typeface="Proxima Nova"/>
            </a:endParaRPr>
          </a:p>
        </p:txBody>
      </p:sp>
      <p:sp>
        <p:nvSpPr>
          <p:cNvPr id="428" name="Google Shape;428;p46"/>
          <p:cNvSpPr txBox="1"/>
          <p:nvPr/>
        </p:nvSpPr>
        <p:spPr>
          <a:xfrm>
            <a:off x="2282888" y="1381078"/>
            <a:ext cx="1605000" cy="46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2000">
                <a:solidFill>
                  <a:schemeClr val="dk2"/>
                </a:solidFill>
                <a:latin typeface="Proxima Nova"/>
                <a:ea typeface="Proxima Nova"/>
                <a:cs typeface="Proxima Nova"/>
                <a:sym typeface="Proxima Nova"/>
              </a:rPr>
              <a:t>Name</a:t>
            </a:r>
            <a:endParaRPr b="1" sz="2000">
              <a:solidFill>
                <a:schemeClr val="dk2"/>
              </a:solidFill>
              <a:latin typeface="Proxima Nova"/>
              <a:ea typeface="Proxima Nova"/>
              <a:cs typeface="Proxima Nova"/>
              <a:sym typeface="Proxima Nova"/>
            </a:endParaRPr>
          </a:p>
        </p:txBody>
      </p:sp>
      <p:sp>
        <p:nvSpPr>
          <p:cNvPr id="429" name="Google Shape;429;p46"/>
          <p:cNvSpPr txBox="1"/>
          <p:nvPr/>
        </p:nvSpPr>
        <p:spPr>
          <a:xfrm>
            <a:off x="5077300" y="3335625"/>
            <a:ext cx="1962600" cy="88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800">
                <a:latin typeface="Proxima Nova"/>
                <a:ea typeface="Proxima Nova"/>
                <a:cs typeface="Proxima Nova"/>
                <a:sym typeface="Proxima Nova"/>
              </a:rPr>
              <a:t>Title</a:t>
            </a:r>
            <a:endParaRPr b="1" sz="1800">
              <a:latin typeface="Proxima Nova"/>
              <a:ea typeface="Proxima Nova"/>
              <a:cs typeface="Proxima Nova"/>
              <a:sym typeface="Proxima Nova"/>
            </a:endParaRPr>
          </a:p>
        </p:txBody>
      </p:sp>
      <p:sp>
        <p:nvSpPr>
          <p:cNvPr id="430" name="Google Shape;430;p46"/>
          <p:cNvSpPr/>
          <p:nvPr/>
        </p:nvSpPr>
        <p:spPr>
          <a:xfrm>
            <a:off x="2415200" y="2052950"/>
            <a:ext cx="1340400" cy="11856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Add team member’s face. </a:t>
            </a:r>
            <a:endParaRPr>
              <a:latin typeface="Proxima Nova"/>
              <a:ea typeface="Proxima Nova"/>
              <a:cs typeface="Proxima Nova"/>
              <a:sym typeface="Proxima Nova"/>
            </a:endParaRPr>
          </a:p>
        </p:txBody>
      </p:sp>
      <p:sp>
        <p:nvSpPr>
          <p:cNvPr id="431" name="Google Shape;431;p46"/>
          <p:cNvSpPr/>
          <p:nvPr/>
        </p:nvSpPr>
        <p:spPr>
          <a:xfrm>
            <a:off x="5388400" y="2052950"/>
            <a:ext cx="1340400" cy="11856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Add team member’s face. </a:t>
            </a:r>
            <a:endParaRPr>
              <a:latin typeface="Proxima Nova"/>
              <a:ea typeface="Proxima Nova"/>
              <a:cs typeface="Proxima Nova"/>
              <a:sym typeface="Proxima Nova"/>
            </a:endParaRPr>
          </a:p>
        </p:txBody>
      </p:sp>
      <p:sp>
        <p:nvSpPr>
          <p:cNvPr id="432" name="Google Shape;432;p46"/>
          <p:cNvSpPr/>
          <p:nvPr/>
        </p:nvSpPr>
        <p:spPr>
          <a:xfrm>
            <a:off x="7719375" y="0"/>
            <a:ext cx="1245300" cy="12453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a:t>
            </a:r>
            <a:br>
              <a:rPr b="1" lang="en" sz="10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it!</a:t>
            </a:r>
            <a:endParaRPr b="1" sz="600">
              <a:latin typeface="Proxima Nova"/>
              <a:ea typeface="Proxima Nova"/>
              <a:cs typeface="Proxima Nova"/>
              <a:sym typeface="Proxima Nova"/>
            </a:endParaRPr>
          </a:p>
        </p:txBody>
      </p:sp>
      <p:sp>
        <p:nvSpPr>
          <p:cNvPr id="433" name="Google Shape;433;p4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34" name="Google Shape;434;p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99" name="Shape 1599"/>
        <p:cNvGrpSpPr/>
        <p:nvPr/>
      </p:nvGrpSpPr>
      <p:grpSpPr>
        <a:xfrm>
          <a:off x="0" y="0"/>
          <a:ext cx="0" cy="0"/>
          <a:chOff x="0" y="0"/>
          <a:chExt cx="0" cy="0"/>
        </a:xfrm>
      </p:grpSpPr>
      <p:sp>
        <p:nvSpPr>
          <p:cNvPr id="1600" name="Google Shape;1600;p145"/>
          <p:cNvSpPr txBox="1"/>
          <p:nvPr/>
        </p:nvSpPr>
        <p:spPr>
          <a:xfrm>
            <a:off x="684945" y="245655"/>
            <a:ext cx="6400800" cy="54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000000"/>
                </a:solidFill>
                <a:latin typeface="Proxima Nova"/>
                <a:ea typeface="Proxima Nova"/>
                <a:cs typeface="Proxima Nova"/>
                <a:sym typeface="Proxima Nova"/>
              </a:rPr>
              <a:t>Before You Go…</a:t>
            </a:r>
            <a:endParaRPr b="1" sz="2600">
              <a:solidFill>
                <a:srgbClr val="000000"/>
              </a:solidFill>
              <a:latin typeface="Proxima Nova"/>
              <a:ea typeface="Proxima Nova"/>
              <a:cs typeface="Proxima Nova"/>
              <a:sym typeface="Proxima Nova"/>
            </a:endParaRPr>
          </a:p>
        </p:txBody>
      </p:sp>
      <p:sp>
        <p:nvSpPr>
          <p:cNvPr id="1601" name="Google Shape;1601;p145"/>
          <p:cNvSpPr txBox="1"/>
          <p:nvPr/>
        </p:nvSpPr>
        <p:spPr>
          <a:xfrm>
            <a:off x="757075" y="890650"/>
            <a:ext cx="7397100" cy="3641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In this wrap-up activity, participants will respond to three prompts to reflect on what they’ve learned in this session: </a:t>
            </a:r>
            <a:endParaRPr sz="1600">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sz="1600">
              <a:solidFill>
                <a:schemeClr val="dk1"/>
              </a:solidFill>
              <a:latin typeface="Proxima Nova"/>
              <a:ea typeface="Proxima Nova"/>
              <a:cs typeface="Proxima Nova"/>
              <a:sym typeface="Proxima Nova"/>
            </a:endParaRPr>
          </a:p>
          <a:p>
            <a:pPr indent="-330200" lvl="0" marL="457200" rtl="0" algn="l">
              <a:lnSpc>
                <a:spcPct val="1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What’s still going around in your head? (What questions do you still have?)</a:t>
            </a:r>
            <a:endParaRPr sz="1600">
              <a:solidFill>
                <a:schemeClr val="dk1"/>
              </a:solidFill>
              <a:latin typeface="Proxima Nova"/>
              <a:ea typeface="Proxima Nova"/>
              <a:cs typeface="Proxima Nova"/>
              <a:sym typeface="Proxima Nova"/>
            </a:endParaRPr>
          </a:p>
          <a:p>
            <a:pPr indent="-330200" lvl="0" marL="457200" rtl="0" algn="l">
              <a:lnSpc>
                <a:spcPct val="1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What’s squared away? (What’s a key takeaway from today?)</a:t>
            </a:r>
            <a:endParaRPr sz="1600">
              <a:solidFill>
                <a:schemeClr val="dk1"/>
              </a:solidFill>
              <a:latin typeface="Proxima Nova"/>
              <a:ea typeface="Proxima Nova"/>
              <a:cs typeface="Proxima Nova"/>
              <a:sym typeface="Proxima Nova"/>
            </a:endParaRPr>
          </a:p>
          <a:p>
            <a:pPr indent="-330200" lvl="0" marL="457200" rtl="0" algn="l">
              <a:lnSpc>
                <a:spcPct val="100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will you do differently going forward? (How will they apply this to their work?)</a:t>
            </a:r>
            <a:endParaRPr sz="1600">
              <a:solidFill>
                <a:schemeClr val="dk1"/>
              </a:solidFill>
              <a:latin typeface="Proxima Nova"/>
              <a:ea typeface="Proxima Nova"/>
              <a:cs typeface="Proxima Nova"/>
              <a:sym typeface="Proxima Nova"/>
            </a:endParaRPr>
          </a:p>
          <a:p>
            <a:pPr indent="0" lvl="0" marL="0" rtl="0" algn="l">
              <a:lnSpc>
                <a:spcPct val="100000"/>
              </a:lnSpc>
              <a:spcBef>
                <a:spcPts val="160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Give students five minutes to reflect independently and five minutes to debrief as a group.</a:t>
            </a:r>
            <a:endParaRPr sz="1600">
              <a:solidFill>
                <a:schemeClr val="dk1"/>
              </a:solidFill>
              <a:latin typeface="Proxima Nova"/>
              <a:ea typeface="Proxima Nova"/>
              <a:cs typeface="Proxima Nova"/>
              <a:sym typeface="Proxima Nova"/>
            </a:endParaRPr>
          </a:p>
          <a:p>
            <a:pPr indent="0" lvl="0" marL="0" rtl="0" algn="l">
              <a:spcBef>
                <a:spcPts val="1600"/>
              </a:spcBef>
              <a:spcAft>
                <a:spcPts val="0"/>
              </a:spcAft>
              <a:buClr>
                <a:schemeClr val="dk1"/>
              </a:buClr>
              <a:buSzPts val="1100"/>
              <a:buFont typeface="Arial"/>
              <a:buNone/>
            </a:pPr>
            <a:r>
              <a:rPr b="1" lang="en" sz="1600">
                <a:solidFill>
                  <a:schemeClr val="dk1"/>
                </a:solidFill>
                <a:highlight>
                  <a:srgbClr val="FFD800"/>
                </a:highlight>
                <a:latin typeface="Proxima Nova"/>
                <a:ea typeface="Proxima Nova"/>
                <a:cs typeface="Proxima Nova"/>
                <a:sym typeface="Proxima Nova"/>
              </a:rPr>
              <a:t>For remote classrooms:</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sz="1600">
              <a:solidFill>
                <a:schemeClr val="dk1"/>
              </a:solidFill>
              <a:highlight>
                <a:srgbClr val="FFD800"/>
              </a:highlight>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Have participants write their answers on a sheet of paper or Post-it note and hold their responses up to the screen when they’re done.</a:t>
            </a:r>
            <a:endParaRPr sz="1600">
              <a:solidFill>
                <a:schemeClr val="dk1"/>
              </a:solidFill>
              <a:latin typeface="Proxima Nova"/>
              <a:ea typeface="Proxima Nova"/>
              <a:cs typeface="Proxima Nova"/>
              <a:sym typeface="Proxima Nova"/>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5" name="Shape 1605"/>
        <p:cNvGrpSpPr/>
        <p:nvPr/>
      </p:nvGrpSpPr>
      <p:grpSpPr>
        <a:xfrm>
          <a:off x="0" y="0"/>
          <a:ext cx="0" cy="0"/>
          <a:chOff x="0" y="0"/>
          <a:chExt cx="0" cy="0"/>
        </a:xfrm>
      </p:grpSpPr>
      <p:sp>
        <p:nvSpPr>
          <p:cNvPr id="1606" name="Google Shape;1606;p14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Before You Go... </a:t>
            </a:r>
            <a:endParaRPr/>
          </a:p>
        </p:txBody>
      </p:sp>
      <p:sp>
        <p:nvSpPr>
          <p:cNvPr id="1607" name="Google Shape;1607;p14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a:t>
            </a:r>
            <a:r>
              <a:rPr lang="en"/>
              <a:t>Minutes</a:t>
            </a:r>
            <a:endParaRPr/>
          </a:p>
        </p:txBody>
      </p:sp>
      <p:grpSp>
        <p:nvGrpSpPr>
          <p:cNvPr id="1608" name="Google Shape;1608;p146"/>
          <p:cNvGrpSpPr/>
          <p:nvPr/>
        </p:nvGrpSpPr>
        <p:grpSpPr>
          <a:xfrm>
            <a:off x="1077200" y="1802090"/>
            <a:ext cx="6989600" cy="2445062"/>
            <a:chOff x="1081498" y="2474850"/>
            <a:chExt cx="6802531" cy="2379622"/>
          </a:xfrm>
        </p:grpSpPr>
        <p:grpSp>
          <p:nvGrpSpPr>
            <p:cNvPr id="1609" name="Google Shape;1609;p146"/>
            <p:cNvGrpSpPr/>
            <p:nvPr/>
          </p:nvGrpSpPr>
          <p:grpSpPr>
            <a:xfrm>
              <a:off x="1081498" y="2562750"/>
              <a:ext cx="2095800" cy="2291722"/>
              <a:chOff x="1081498" y="2562750"/>
              <a:chExt cx="2095800" cy="2291722"/>
            </a:xfrm>
          </p:grpSpPr>
          <p:sp>
            <p:nvSpPr>
              <p:cNvPr id="1610" name="Google Shape;1610;p146"/>
              <p:cNvSpPr/>
              <p:nvPr/>
            </p:nvSpPr>
            <p:spPr>
              <a:xfrm>
                <a:off x="1514813" y="2562750"/>
                <a:ext cx="1167900" cy="1167900"/>
              </a:xfrm>
              <a:prstGeom prst="ellipse">
                <a:avLst/>
              </a:prstGeom>
              <a:solidFill>
                <a:schemeClr val="accent1"/>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Proxima Nova"/>
                  <a:ea typeface="Proxima Nova"/>
                  <a:cs typeface="Proxima Nova"/>
                  <a:sym typeface="Proxima Nova"/>
                </a:endParaRPr>
              </a:p>
            </p:txBody>
          </p:sp>
          <p:sp>
            <p:nvSpPr>
              <p:cNvPr id="1611" name="Google Shape;1611;p146"/>
              <p:cNvSpPr txBox="1"/>
              <p:nvPr/>
            </p:nvSpPr>
            <p:spPr>
              <a:xfrm>
                <a:off x="1081498" y="3932572"/>
                <a:ext cx="2095800" cy="9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Proxima Nova"/>
                    <a:ea typeface="Proxima Nova"/>
                    <a:cs typeface="Proxima Nova"/>
                    <a:sym typeface="Proxima Nova"/>
                  </a:rPr>
                  <a:t>What’s still </a:t>
                </a:r>
                <a:br>
                  <a:rPr lang="en" sz="1600">
                    <a:solidFill>
                      <a:srgbClr val="000000"/>
                    </a:solidFill>
                    <a:latin typeface="Proxima Nova"/>
                    <a:ea typeface="Proxima Nova"/>
                    <a:cs typeface="Proxima Nova"/>
                    <a:sym typeface="Proxima Nova"/>
                  </a:rPr>
                </a:br>
                <a:r>
                  <a:rPr lang="en" sz="1600">
                    <a:solidFill>
                      <a:srgbClr val="000000"/>
                    </a:solidFill>
                    <a:latin typeface="Proxima Nova"/>
                    <a:ea typeface="Proxima Nova"/>
                    <a:cs typeface="Proxima Nova"/>
                    <a:sym typeface="Proxima Nova"/>
                  </a:rPr>
                  <a:t>going </a:t>
                </a:r>
                <a:r>
                  <a:rPr b="1" lang="en" sz="1600">
                    <a:solidFill>
                      <a:srgbClr val="000000"/>
                    </a:solidFill>
                    <a:latin typeface="Proxima Nova"/>
                    <a:ea typeface="Proxima Nova"/>
                    <a:cs typeface="Proxima Nova"/>
                    <a:sym typeface="Proxima Nova"/>
                  </a:rPr>
                  <a:t>around</a:t>
                </a:r>
                <a:r>
                  <a:rPr lang="en" sz="1600">
                    <a:solidFill>
                      <a:srgbClr val="000000"/>
                    </a:solidFill>
                    <a:latin typeface="Proxima Nova"/>
                    <a:ea typeface="Proxima Nova"/>
                    <a:cs typeface="Proxima Nova"/>
                    <a:sym typeface="Proxima Nova"/>
                  </a:rPr>
                  <a:t> </a:t>
                </a:r>
                <a:br>
                  <a:rPr lang="en" sz="1600">
                    <a:solidFill>
                      <a:srgbClr val="000000"/>
                    </a:solidFill>
                    <a:latin typeface="Proxima Nova"/>
                    <a:ea typeface="Proxima Nova"/>
                    <a:cs typeface="Proxima Nova"/>
                    <a:sym typeface="Proxima Nova"/>
                  </a:rPr>
                </a:br>
                <a:r>
                  <a:rPr lang="en" sz="1600">
                    <a:solidFill>
                      <a:srgbClr val="000000"/>
                    </a:solidFill>
                    <a:latin typeface="Proxima Nova"/>
                    <a:ea typeface="Proxima Nova"/>
                    <a:cs typeface="Proxima Nova"/>
                    <a:sym typeface="Proxima Nova"/>
                  </a:rPr>
                  <a:t>in your head? (Question)</a:t>
                </a:r>
                <a:endParaRPr sz="1600">
                  <a:solidFill>
                    <a:srgbClr val="000000"/>
                  </a:solidFill>
                  <a:latin typeface="Proxima Nova"/>
                  <a:ea typeface="Proxima Nova"/>
                  <a:cs typeface="Proxima Nova"/>
                  <a:sym typeface="Proxima Nova"/>
                </a:endParaRPr>
              </a:p>
            </p:txBody>
          </p:sp>
        </p:grpSp>
        <p:grpSp>
          <p:nvGrpSpPr>
            <p:cNvPr id="1612" name="Google Shape;1612;p146"/>
            <p:cNvGrpSpPr/>
            <p:nvPr/>
          </p:nvGrpSpPr>
          <p:grpSpPr>
            <a:xfrm>
              <a:off x="3504758" y="2562750"/>
              <a:ext cx="1968000" cy="2291722"/>
              <a:chOff x="3399839" y="2562750"/>
              <a:chExt cx="1968000" cy="2291722"/>
            </a:xfrm>
          </p:grpSpPr>
          <p:sp>
            <p:nvSpPr>
              <p:cNvPr id="1613" name="Google Shape;1613;p146"/>
              <p:cNvSpPr/>
              <p:nvPr/>
            </p:nvSpPr>
            <p:spPr>
              <a:xfrm>
                <a:off x="3798687" y="2562750"/>
                <a:ext cx="1170300" cy="1170300"/>
              </a:xfrm>
              <a:prstGeom prst="rect">
                <a:avLst/>
              </a:prstGeom>
              <a:solidFill>
                <a:schemeClr val="dk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Proxima Nova"/>
                  <a:ea typeface="Proxima Nova"/>
                  <a:cs typeface="Proxima Nova"/>
                  <a:sym typeface="Proxima Nova"/>
                </a:endParaRPr>
              </a:p>
            </p:txBody>
          </p:sp>
          <p:sp>
            <p:nvSpPr>
              <p:cNvPr id="1614" name="Google Shape;1614;p146"/>
              <p:cNvSpPr txBox="1"/>
              <p:nvPr/>
            </p:nvSpPr>
            <p:spPr>
              <a:xfrm>
                <a:off x="3399839" y="3932572"/>
                <a:ext cx="1968000" cy="9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000000"/>
                    </a:solidFill>
                    <a:latin typeface="Proxima Nova"/>
                    <a:ea typeface="Proxima Nova"/>
                    <a:cs typeface="Proxima Nova"/>
                    <a:sym typeface="Proxima Nova"/>
                  </a:rPr>
                  <a:t>What’s </a:t>
                </a:r>
                <a:br>
                  <a:rPr lang="en" sz="1600">
                    <a:solidFill>
                      <a:srgbClr val="000000"/>
                    </a:solidFill>
                    <a:latin typeface="Proxima Nova"/>
                    <a:ea typeface="Proxima Nova"/>
                    <a:cs typeface="Proxima Nova"/>
                    <a:sym typeface="Proxima Nova"/>
                  </a:rPr>
                </a:br>
                <a:r>
                  <a:rPr b="1" lang="en" sz="1600">
                    <a:solidFill>
                      <a:srgbClr val="000000"/>
                    </a:solidFill>
                    <a:latin typeface="Proxima Nova"/>
                    <a:ea typeface="Proxima Nova"/>
                    <a:cs typeface="Proxima Nova"/>
                    <a:sym typeface="Proxima Nova"/>
                  </a:rPr>
                  <a:t>squared</a:t>
                </a:r>
                <a:r>
                  <a:rPr lang="en" sz="1600">
                    <a:solidFill>
                      <a:srgbClr val="000000"/>
                    </a:solidFill>
                    <a:latin typeface="Proxima Nova"/>
                    <a:ea typeface="Proxima Nova"/>
                    <a:cs typeface="Proxima Nova"/>
                    <a:sym typeface="Proxima Nova"/>
                  </a:rPr>
                  <a:t> away? </a:t>
                </a:r>
                <a:endParaRPr sz="1600">
                  <a:solidFill>
                    <a:srgbClr val="000000"/>
                  </a:solidFill>
                  <a:latin typeface="Proxima Nova"/>
                  <a:ea typeface="Proxima Nova"/>
                  <a:cs typeface="Proxima Nova"/>
                  <a:sym typeface="Proxima Nova"/>
                </a:endParaRPr>
              </a:p>
              <a:p>
                <a:pPr indent="0" lvl="0" marL="0" rtl="0" algn="ctr">
                  <a:spcBef>
                    <a:spcPts val="0"/>
                  </a:spcBef>
                  <a:spcAft>
                    <a:spcPts val="0"/>
                  </a:spcAft>
                  <a:buNone/>
                </a:pPr>
                <a:r>
                  <a:rPr lang="en" sz="1600">
                    <a:solidFill>
                      <a:srgbClr val="000000"/>
                    </a:solidFill>
                    <a:latin typeface="Proxima Nova"/>
                    <a:ea typeface="Proxima Nova"/>
                    <a:cs typeface="Proxima Nova"/>
                    <a:sym typeface="Proxima Nova"/>
                  </a:rPr>
                  <a:t>(</a:t>
                </a:r>
                <a:r>
                  <a:rPr lang="en" sz="1600">
                    <a:latin typeface="Proxima Nova"/>
                    <a:ea typeface="Proxima Nova"/>
                    <a:cs typeface="Proxima Nova"/>
                    <a:sym typeface="Proxima Nova"/>
                  </a:rPr>
                  <a:t>K</a:t>
                </a:r>
                <a:r>
                  <a:rPr lang="en" sz="1600">
                    <a:solidFill>
                      <a:srgbClr val="000000"/>
                    </a:solidFill>
                    <a:latin typeface="Proxima Nova"/>
                    <a:ea typeface="Proxima Nova"/>
                    <a:cs typeface="Proxima Nova"/>
                    <a:sym typeface="Proxima Nova"/>
                  </a:rPr>
                  <a:t>ey takeaway)</a:t>
                </a:r>
                <a:endParaRPr sz="1600">
                  <a:solidFill>
                    <a:srgbClr val="000000"/>
                  </a:solidFill>
                  <a:latin typeface="Proxima Nova"/>
                  <a:ea typeface="Proxima Nova"/>
                  <a:cs typeface="Proxima Nova"/>
                  <a:sym typeface="Proxima Nova"/>
                </a:endParaRPr>
              </a:p>
            </p:txBody>
          </p:sp>
        </p:grpSp>
        <p:grpSp>
          <p:nvGrpSpPr>
            <p:cNvPr id="1615" name="Google Shape;1615;p146"/>
            <p:cNvGrpSpPr/>
            <p:nvPr/>
          </p:nvGrpSpPr>
          <p:grpSpPr>
            <a:xfrm>
              <a:off x="5875828" y="2474850"/>
              <a:ext cx="2008200" cy="2379622"/>
              <a:chOff x="5875828" y="2474850"/>
              <a:chExt cx="2008200" cy="2379622"/>
            </a:xfrm>
          </p:grpSpPr>
          <p:sp>
            <p:nvSpPr>
              <p:cNvPr id="1616" name="Google Shape;1616;p146"/>
              <p:cNvSpPr/>
              <p:nvPr/>
            </p:nvSpPr>
            <p:spPr>
              <a:xfrm rot="5400000">
                <a:off x="6313809" y="2562750"/>
                <a:ext cx="1346100" cy="1170300"/>
              </a:xfrm>
              <a:prstGeom prst="triangle">
                <a:avLst>
                  <a:gd fmla="val 50000" name="adj"/>
                </a:avLst>
              </a:prstGeom>
              <a:solidFill>
                <a:schemeClr val="accent2"/>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latin typeface="Proxima Nova"/>
                  <a:ea typeface="Proxima Nova"/>
                  <a:cs typeface="Proxima Nova"/>
                  <a:sym typeface="Proxima Nova"/>
                </a:endParaRPr>
              </a:p>
            </p:txBody>
          </p:sp>
          <p:sp>
            <p:nvSpPr>
              <p:cNvPr id="1617" name="Google Shape;1617;p146"/>
              <p:cNvSpPr txBox="1"/>
              <p:nvPr/>
            </p:nvSpPr>
            <p:spPr>
              <a:xfrm>
                <a:off x="5875828" y="3932572"/>
                <a:ext cx="2008200" cy="921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What will you do differently </a:t>
                </a:r>
                <a:r>
                  <a:rPr b="1" lang="en" sz="1600">
                    <a:latin typeface="Proxima Nova"/>
                    <a:ea typeface="Proxima Nova"/>
                    <a:cs typeface="Proxima Nova"/>
                    <a:sym typeface="Proxima Nova"/>
                  </a:rPr>
                  <a:t>moving </a:t>
                </a:r>
                <a:r>
                  <a:rPr b="1" lang="en" sz="1600">
                    <a:latin typeface="Proxima Nova"/>
                    <a:ea typeface="Proxima Nova"/>
                    <a:cs typeface="Proxima Nova"/>
                    <a:sym typeface="Proxima Nova"/>
                  </a:rPr>
                  <a:t>forward</a:t>
                </a:r>
                <a:r>
                  <a:rPr b="1" lang="en" sz="1600">
                    <a:solidFill>
                      <a:srgbClr val="000000"/>
                    </a:solidFill>
                    <a:latin typeface="Proxima Nova"/>
                    <a:ea typeface="Proxima Nova"/>
                    <a:cs typeface="Proxima Nova"/>
                    <a:sym typeface="Proxima Nova"/>
                  </a:rPr>
                  <a:t>?</a:t>
                </a:r>
                <a:endParaRPr b="1" sz="1600">
                  <a:solidFill>
                    <a:srgbClr val="000000"/>
                  </a:solidFill>
                  <a:latin typeface="Proxima Nova"/>
                  <a:ea typeface="Proxima Nova"/>
                  <a:cs typeface="Proxima Nova"/>
                  <a:sym typeface="Proxima Nova"/>
                </a:endParaRPr>
              </a:p>
            </p:txBody>
          </p:sp>
        </p:grpSp>
      </p:grpSp>
      <p:sp>
        <p:nvSpPr>
          <p:cNvPr id="1618" name="Google Shape;1618;p146"/>
          <p:cNvSpPr txBox="1"/>
          <p:nvPr/>
        </p:nvSpPr>
        <p:spPr>
          <a:xfrm>
            <a:off x="457200" y="4662725"/>
            <a:ext cx="31884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619" name="Google Shape;1619;p146"/>
          <p:cNvSpPr txBox="1"/>
          <p:nvPr/>
        </p:nvSpPr>
        <p:spPr>
          <a:xfrm>
            <a:off x="457200" y="1143225"/>
            <a:ext cx="64302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Be ready to share with the class:</a:t>
            </a:r>
            <a:endParaRPr b="1" sz="1800">
              <a:solidFill>
                <a:srgbClr val="000000"/>
              </a:solidFill>
              <a:latin typeface="Proxima Nova"/>
              <a:ea typeface="Proxima Nova"/>
              <a:cs typeface="Proxima Nova"/>
              <a:sym typeface="Proxima Nova"/>
            </a:endParaRPr>
          </a:p>
        </p:txBody>
      </p:sp>
      <p:sp>
        <p:nvSpPr>
          <p:cNvPr id="1620" name="Google Shape;1620;p14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4" name="Shape 1624"/>
        <p:cNvGrpSpPr/>
        <p:nvPr/>
      </p:nvGrpSpPr>
      <p:grpSpPr>
        <a:xfrm>
          <a:off x="0" y="0"/>
          <a:ext cx="0" cy="0"/>
          <a:chOff x="0" y="0"/>
          <a:chExt cx="0" cy="0"/>
        </a:xfrm>
      </p:grpSpPr>
      <p:sp>
        <p:nvSpPr>
          <p:cNvPr id="1625" name="Google Shape;1625;p1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Time</a:t>
            </a:r>
            <a:endParaRPr/>
          </a:p>
        </p:txBody>
      </p:sp>
      <p:pic>
        <p:nvPicPr>
          <p:cNvPr id="1626" name="Google Shape;1626;p147"/>
          <p:cNvPicPr preferRelativeResize="0"/>
          <p:nvPr/>
        </p:nvPicPr>
        <p:blipFill>
          <a:blip r:embed="rId3">
            <a:alphaModFix/>
          </a:blip>
          <a:stretch>
            <a:fillRect/>
          </a:stretch>
        </p:blipFill>
        <p:spPr>
          <a:xfrm>
            <a:off x="3298028" y="1048326"/>
            <a:ext cx="2547923" cy="3302996"/>
          </a:xfrm>
          <a:prstGeom prst="rect">
            <a:avLst/>
          </a:prstGeom>
          <a:noFill/>
          <a:ln>
            <a:noFill/>
          </a:ln>
        </p:spPr>
      </p:pic>
      <p:sp>
        <p:nvSpPr>
          <p:cNvPr id="1627" name="Google Shape;1627;p147"/>
          <p:cNvSpPr/>
          <p:nvPr/>
        </p:nvSpPr>
        <p:spPr>
          <a:xfrm>
            <a:off x="7458300" y="202725"/>
            <a:ext cx="1531500" cy="15315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Customize </a:t>
            </a:r>
            <a:br>
              <a:rPr b="1" lang="en">
                <a:solidFill>
                  <a:srgbClr val="000000"/>
                </a:solidFill>
                <a:latin typeface="Proxima Nova"/>
                <a:ea typeface="Proxima Nova"/>
                <a:cs typeface="Proxima Nova"/>
                <a:sym typeface="Proxima Nova"/>
              </a:rPr>
            </a:br>
            <a:r>
              <a:rPr b="1" lang="en">
                <a:solidFill>
                  <a:srgbClr val="000000"/>
                </a:solidFill>
                <a:latin typeface="Proxima Nova"/>
                <a:ea typeface="Proxima Nova"/>
                <a:cs typeface="Proxima Nova"/>
                <a:sym typeface="Proxima Nova"/>
              </a:rPr>
              <a:t>it!</a:t>
            </a:r>
            <a:endParaRPr b="1" sz="1000">
              <a:latin typeface="Proxima Nova"/>
              <a:ea typeface="Proxima Nova"/>
              <a:cs typeface="Proxima Nova"/>
              <a:sym typeface="Proxima Nova"/>
            </a:endParaRPr>
          </a:p>
        </p:txBody>
      </p:sp>
      <p:sp>
        <p:nvSpPr>
          <p:cNvPr id="1628" name="Google Shape;1628;p14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Meet Your Instructors</a:t>
            </a:r>
            <a:endParaRPr sz="2400"/>
          </a:p>
        </p:txBody>
      </p:sp>
      <p:cxnSp>
        <p:nvCxnSpPr>
          <p:cNvPr id="440" name="Google Shape;440;p47"/>
          <p:cNvCxnSpPr/>
          <p:nvPr/>
        </p:nvCxnSpPr>
        <p:spPr>
          <a:xfrm>
            <a:off x="2988325" y="2191075"/>
            <a:ext cx="4632900" cy="0"/>
          </a:xfrm>
          <a:prstGeom prst="straightConnector1">
            <a:avLst/>
          </a:prstGeom>
          <a:noFill/>
          <a:ln cap="flat" cmpd="sng" w="9525">
            <a:solidFill>
              <a:srgbClr val="595959"/>
            </a:solidFill>
            <a:prstDash val="solid"/>
            <a:round/>
            <a:headEnd len="med" w="med" type="none"/>
            <a:tailEnd len="med" w="med" type="none"/>
          </a:ln>
        </p:spPr>
      </p:cxnSp>
      <p:sp>
        <p:nvSpPr>
          <p:cNvPr id="441" name="Google Shape;441;p47"/>
          <p:cNvSpPr txBox="1"/>
          <p:nvPr/>
        </p:nvSpPr>
        <p:spPr>
          <a:xfrm>
            <a:off x="2896042" y="170135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latin typeface="Proxima Nova"/>
                <a:ea typeface="Proxima Nova"/>
                <a:cs typeface="Proxima Nova"/>
                <a:sym typeface="Proxima Nova"/>
              </a:rPr>
              <a:t>Title</a:t>
            </a:r>
            <a:endParaRPr b="1" sz="1600">
              <a:latin typeface="Proxima Nova"/>
              <a:ea typeface="Proxima Nova"/>
              <a:cs typeface="Proxima Nova"/>
              <a:sym typeface="Proxima Nova"/>
            </a:endParaRPr>
          </a:p>
        </p:txBody>
      </p:sp>
      <p:sp>
        <p:nvSpPr>
          <p:cNvPr id="442" name="Google Shape;442;p47"/>
          <p:cNvSpPr txBox="1"/>
          <p:nvPr/>
        </p:nvSpPr>
        <p:spPr>
          <a:xfrm>
            <a:off x="2864592" y="123203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Proxima Nova"/>
                <a:ea typeface="Proxima Nova"/>
                <a:cs typeface="Proxima Nova"/>
                <a:sym typeface="Proxima Nova"/>
              </a:rPr>
              <a:t>Name</a:t>
            </a:r>
            <a:endParaRPr sz="2800">
              <a:solidFill>
                <a:schemeClr val="dk2"/>
              </a:solidFill>
              <a:latin typeface="Proxima Nova Extrabold"/>
              <a:ea typeface="Proxima Nova Extrabold"/>
              <a:cs typeface="Proxima Nova Extrabold"/>
              <a:sym typeface="Proxima Nova Extrabold"/>
            </a:endParaRPr>
          </a:p>
        </p:txBody>
      </p:sp>
      <p:sp>
        <p:nvSpPr>
          <p:cNvPr id="443" name="Google Shape;443;p47"/>
          <p:cNvSpPr txBox="1"/>
          <p:nvPr/>
        </p:nvSpPr>
        <p:spPr>
          <a:xfrm>
            <a:off x="2786825" y="2252225"/>
            <a:ext cx="5900100" cy="199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Add</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 sz="1600">
                <a:latin typeface="Proxima Nova"/>
                <a:ea typeface="Proxima Nova"/>
                <a:cs typeface="Proxima Nova"/>
                <a:sym typeface="Proxima Nova"/>
              </a:rPr>
              <a:t>Your</a:t>
            </a:r>
            <a:endParaRPr sz="1600">
              <a:latin typeface="Proxima Nova"/>
              <a:ea typeface="Proxima Nova"/>
              <a:cs typeface="Proxima Nova"/>
              <a:sym typeface="Proxima Nova"/>
            </a:endParaRPr>
          </a:p>
          <a:p>
            <a:pPr indent="-330200" lvl="0" marL="457200" rtl="0" algn="l">
              <a:spcBef>
                <a:spcPts val="1000"/>
              </a:spcBef>
              <a:spcAft>
                <a:spcPts val="1000"/>
              </a:spcAft>
              <a:buSzPts val="1600"/>
              <a:buFont typeface="Proxima Nova"/>
              <a:buChar char="●"/>
            </a:pPr>
            <a:r>
              <a:rPr lang="en" sz="1600">
                <a:latin typeface="Proxima Nova"/>
                <a:ea typeface="Proxima Nova"/>
                <a:cs typeface="Proxima Nova"/>
                <a:sym typeface="Proxima Nova"/>
              </a:rPr>
              <a:t>Bio </a:t>
            </a:r>
            <a:endParaRPr sz="1600">
              <a:latin typeface="Proxima Nova"/>
              <a:ea typeface="Proxima Nova"/>
              <a:cs typeface="Proxima Nova"/>
              <a:sym typeface="Proxima Nova"/>
            </a:endParaRPr>
          </a:p>
        </p:txBody>
      </p:sp>
      <p:sp>
        <p:nvSpPr>
          <p:cNvPr id="444" name="Google Shape;444;p47"/>
          <p:cNvSpPr/>
          <p:nvPr/>
        </p:nvSpPr>
        <p:spPr>
          <a:xfrm>
            <a:off x="457200" y="1232025"/>
            <a:ext cx="2064000" cy="21921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Add your face. </a:t>
            </a:r>
            <a:endParaRPr>
              <a:latin typeface="Proxima Nova"/>
              <a:ea typeface="Proxima Nova"/>
              <a:cs typeface="Proxima Nova"/>
              <a:sym typeface="Proxima Nova"/>
            </a:endParaRPr>
          </a:p>
        </p:txBody>
      </p:sp>
      <p:sp>
        <p:nvSpPr>
          <p:cNvPr id="445" name="Google Shape;445;p4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46" name="Google Shape;446;p47"/>
          <p:cNvSpPr/>
          <p:nvPr/>
        </p:nvSpPr>
        <p:spPr>
          <a:xfrm>
            <a:off x="7719375" y="0"/>
            <a:ext cx="1245300" cy="12453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a:t>
            </a:r>
            <a:br>
              <a:rPr b="1" lang="en" sz="10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it!</a:t>
            </a:r>
            <a:endParaRPr b="1" sz="600">
              <a:latin typeface="Proxima Nova"/>
              <a:ea typeface="Proxima Nova"/>
              <a:cs typeface="Proxima Nova"/>
              <a:sym typeface="Proxima Nova"/>
            </a:endParaRPr>
          </a:p>
        </p:txBody>
      </p:sp>
      <p:sp>
        <p:nvSpPr>
          <p:cNvPr id="447" name="Google Shape;447;p4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Meet Your Instructors</a:t>
            </a:r>
            <a:endParaRPr sz="2400"/>
          </a:p>
        </p:txBody>
      </p:sp>
      <p:cxnSp>
        <p:nvCxnSpPr>
          <p:cNvPr id="453" name="Google Shape;453;p48"/>
          <p:cNvCxnSpPr/>
          <p:nvPr/>
        </p:nvCxnSpPr>
        <p:spPr>
          <a:xfrm>
            <a:off x="2988325" y="2191075"/>
            <a:ext cx="4632900" cy="0"/>
          </a:xfrm>
          <a:prstGeom prst="straightConnector1">
            <a:avLst/>
          </a:prstGeom>
          <a:noFill/>
          <a:ln cap="flat" cmpd="sng" w="9525">
            <a:solidFill>
              <a:srgbClr val="595959"/>
            </a:solidFill>
            <a:prstDash val="solid"/>
            <a:round/>
            <a:headEnd len="med" w="med" type="none"/>
            <a:tailEnd len="med" w="med" type="none"/>
          </a:ln>
        </p:spPr>
      </p:cxnSp>
      <p:sp>
        <p:nvSpPr>
          <p:cNvPr id="454" name="Google Shape;454;p48"/>
          <p:cNvSpPr txBox="1"/>
          <p:nvPr/>
        </p:nvSpPr>
        <p:spPr>
          <a:xfrm>
            <a:off x="2896042" y="170135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latin typeface="Proxima Nova"/>
                <a:ea typeface="Proxima Nova"/>
                <a:cs typeface="Proxima Nova"/>
                <a:sym typeface="Proxima Nova"/>
              </a:rPr>
              <a:t>Title</a:t>
            </a:r>
            <a:endParaRPr b="1" sz="1600">
              <a:latin typeface="Proxima Nova"/>
              <a:ea typeface="Proxima Nova"/>
              <a:cs typeface="Proxima Nova"/>
              <a:sym typeface="Proxima Nova"/>
            </a:endParaRPr>
          </a:p>
        </p:txBody>
      </p:sp>
      <p:sp>
        <p:nvSpPr>
          <p:cNvPr id="455" name="Google Shape;455;p48"/>
          <p:cNvSpPr txBox="1"/>
          <p:nvPr/>
        </p:nvSpPr>
        <p:spPr>
          <a:xfrm>
            <a:off x="2864592" y="123203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chemeClr val="dk2"/>
                </a:solidFill>
                <a:latin typeface="Proxima Nova"/>
                <a:ea typeface="Proxima Nova"/>
                <a:cs typeface="Proxima Nova"/>
                <a:sym typeface="Proxima Nova"/>
              </a:rPr>
              <a:t>Name</a:t>
            </a:r>
            <a:endParaRPr sz="2800">
              <a:solidFill>
                <a:schemeClr val="dk2"/>
              </a:solidFill>
              <a:latin typeface="Proxima Nova Extrabold"/>
              <a:ea typeface="Proxima Nova Extrabold"/>
              <a:cs typeface="Proxima Nova Extrabold"/>
              <a:sym typeface="Proxima Nova Extrabold"/>
            </a:endParaRPr>
          </a:p>
        </p:txBody>
      </p:sp>
      <p:sp>
        <p:nvSpPr>
          <p:cNvPr id="456" name="Google Shape;456;p48"/>
          <p:cNvSpPr txBox="1"/>
          <p:nvPr/>
        </p:nvSpPr>
        <p:spPr>
          <a:xfrm>
            <a:off x="2786825" y="2252225"/>
            <a:ext cx="5900100" cy="19998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SzPts val="1600"/>
              <a:buFont typeface="Proxima Nova"/>
              <a:buChar char="●"/>
            </a:pPr>
            <a:r>
              <a:rPr lang="en" sz="1600">
                <a:latin typeface="Proxima Nova"/>
                <a:ea typeface="Proxima Nova"/>
                <a:cs typeface="Proxima Nova"/>
                <a:sym typeface="Proxima Nova"/>
              </a:rPr>
              <a:t>Add</a:t>
            </a:r>
            <a:endParaRPr sz="1600">
              <a:latin typeface="Proxima Nova"/>
              <a:ea typeface="Proxima Nova"/>
              <a:cs typeface="Proxima Nova"/>
              <a:sym typeface="Proxima Nova"/>
            </a:endParaRPr>
          </a:p>
          <a:p>
            <a:pPr indent="-330200" lvl="0" marL="457200" rtl="0" algn="l">
              <a:spcBef>
                <a:spcPts val="1000"/>
              </a:spcBef>
              <a:spcAft>
                <a:spcPts val="0"/>
              </a:spcAft>
              <a:buSzPts val="1600"/>
              <a:buFont typeface="Proxima Nova"/>
              <a:buChar char="●"/>
            </a:pPr>
            <a:r>
              <a:rPr lang="en" sz="1600">
                <a:latin typeface="Proxima Nova"/>
                <a:ea typeface="Proxima Nova"/>
                <a:cs typeface="Proxima Nova"/>
                <a:sym typeface="Proxima Nova"/>
              </a:rPr>
              <a:t>Your</a:t>
            </a:r>
            <a:endParaRPr sz="1600">
              <a:latin typeface="Proxima Nova"/>
              <a:ea typeface="Proxima Nova"/>
              <a:cs typeface="Proxima Nova"/>
              <a:sym typeface="Proxima Nova"/>
            </a:endParaRPr>
          </a:p>
          <a:p>
            <a:pPr indent="-330200" lvl="0" marL="457200" rtl="0" algn="l">
              <a:spcBef>
                <a:spcPts val="1000"/>
              </a:spcBef>
              <a:spcAft>
                <a:spcPts val="1000"/>
              </a:spcAft>
              <a:buSzPts val="1600"/>
              <a:buFont typeface="Proxima Nova"/>
              <a:buChar char="●"/>
            </a:pPr>
            <a:r>
              <a:rPr lang="en" sz="1600">
                <a:latin typeface="Proxima Nova"/>
                <a:ea typeface="Proxima Nova"/>
                <a:cs typeface="Proxima Nova"/>
                <a:sym typeface="Proxima Nova"/>
              </a:rPr>
              <a:t>Bio </a:t>
            </a:r>
            <a:endParaRPr sz="1600">
              <a:latin typeface="Proxima Nova"/>
              <a:ea typeface="Proxima Nova"/>
              <a:cs typeface="Proxima Nova"/>
              <a:sym typeface="Proxima Nova"/>
            </a:endParaRPr>
          </a:p>
        </p:txBody>
      </p:sp>
      <p:sp>
        <p:nvSpPr>
          <p:cNvPr id="457" name="Google Shape;457;p48"/>
          <p:cNvSpPr/>
          <p:nvPr/>
        </p:nvSpPr>
        <p:spPr>
          <a:xfrm>
            <a:off x="457200" y="1232025"/>
            <a:ext cx="2064000" cy="2192100"/>
          </a:xfrm>
          <a:prstGeom prst="rect">
            <a:avLst/>
          </a:prstGeom>
          <a:solidFill>
            <a:srgbClr val="EFEFEF"/>
          </a:solidFill>
          <a:ln cap="flat" cmpd="sng" w="952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Add your face. </a:t>
            </a:r>
            <a:endParaRPr>
              <a:latin typeface="Proxima Nova"/>
              <a:ea typeface="Proxima Nova"/>
              <a:cs typeface="Proxima Nova"/>
              <a:sym typeface="Proxima Nova"/>
            </a:endParaRPr>
          </a:p>
        </p:txBody>
      </p:sp>
      <p:sp>
        <p:nvSpPr>
          <p:cNvPr id="458" name="Google Shape;458;p4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59" name="Google Shape;459;p48"/>
          <p:cNvSpPr/>
          <p:nvPr/>
        </p:nvSpPr>
        <p:spPr>
          <a:xfrm>
            <a:off x="7719375" y="0"/>
            <a:ext cx="1245300" cy="12453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a:t>
            </a:r>
            <a:br>
              <a:rPr b="1" lang="en" sz="10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it!</a:t>
            </a:r>
            <a:endParaRPr b="1" sz="600">
              <a:latin typeface="Proxima Nova"/>
              <a:ea typeface="Proxima Nova"/>
              <a:cs typeface="Proxima Nova"/>
              <a:sym typeface="Proxima Nova"/>
            </a:endParaRPr>
          </a:p>
        </p:txBody>
      </p:sp>
      <p:sp>
        <p:nvSpPr>
          <p:cNvPr id="460" name="Google Shape;460;p4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4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66" name="Google Shape;466;p49"/>
          <p:cNvSpPr txBox="1"/>
          <p:nvPr/>
        </p:nvSpPr>
        <p:spPr>
          <a:xfrm>
            <a:off x="2867438" y="1237550"/>
            <a:ext cx="1349700" cy="78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Breaks </a:t>
            </a:r>
            <a:endParaRPr b="1" sz="1600">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 Lunch</a:t>
            </a:r>
            <a:endParaRPr b="1" sz="1600">
              <a:latin typeface="Proxima Nova"/>
              <a:ea typeface="Proxima Nova"/>
              <a:cs typeface="Proxima Nova"/>
              <a:sym typeface="Proxima Nova"/>
            </a:endParaRPr>
          </a:p>
        </p:txBody>
      </p:sp>
      <p:sp>
        <p:nvSpPr>
          <p:cNvPr id="467" name="Google Shape;467;p49"/>
          <p:cNvSpPr txBox="1"/>
          <p:nvPr/>
        </p:nvSpPr>
        <p:spPr>
          <a:xfrm>
            <a:off x="974450" y="1237550"/>
            <a:ext cx="1292700" cy="78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Be Here </a:t>
            </a:r>
            <a:endParaRPr b="1" sz="1600">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Now</a:t>
            </a:r>
            <a:endParaRPr b="1" sz="1600">
              <a:latin typeface="Proxima Nova"/>
              <a:ea typeface="Proxima Nova"/>
              <a:cs typeface="Proxima Nova"/>
              <a:sym typeface="Proxima Nova"/>
            </a:endParaRPr>
          </a:p>
        </p:txBody>
      </p:sp>
      <p:sp>
        <p:nvSpPr>
          <p:cNvPr id="468" name="Google Shape;468;p49"/>
          <p:cNvSpPr txBox="1"/>
          <p:nvPr/>
        </p:nvSpPr>
        <p:spPr>
          <a:xfrm>
            <a:off x="6757863" y="1237550"/>
            <a:ext cx="1292700" cy="78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EOD</a:t>
            </a:r>
            <a:endParaRPr b="1" sz="1600">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Survey</a:t>
            </a:r>
            <a:endParaRPr b="1" sz="1600">
              <a:latin typeface="Proxima Nova"/>
              <a:ea typeface="Proxima Nova"/>
              <a:cs typeface="Proxima Nova"/>
              <a:sym typeface="Proxima Nova"/>
            </a:endParaRPr>
          </a:p>
        </p:txBody>
      </p:sp>
      <p:sp>
        <p:nvSpPr>
          <p:cNvPr id="469" name="Google Shape;469;p49"/>
          <p:cNvSpPr/>
          <p:nvPr/>
        </p:nvSpPr>
        <p:spPr>
          <a:xfrm>
            <a:off x="2660550" y="3265450"/>
            <a:ext cx="1821000" cy="8439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000000"/>
              </a:buClr>
              <a:buSzPts val="1100"/>
              <a:buFont typeface="Merriweather Sans"/>
              <a:buNone/>
            </a:pPr>
            <a:r>
              <a:rPr lang="en" sz="1200">
                <a:latin typeface="Proxima Nova"/>
                <a:ea typeface="Proxima Nova"/>
                <a:cs typeface="Proxima Nova"/>
                <a:sym typeface="Proxima Nova"/>
              </a:rPr>
              <a:t>Use the time to stretch, have a snack, and check email as needed.</a:t>
            </a:r>
            <a:endParaRPr sz="1200">
              <a:latin typeface="Proxima Nova"/>
              <a:ea typeface="Proxima Nova"/>
              <a:cs typeface="Proxima Nova"/>
              <a:sym typeface="Proxima Nova"/>
            </a:endParaRPr>
          </a:p>
        </p:txBody>
      </p:sp>
      <p:sp>
        <p:nvSpPr>
          <p:cNvPr id="470" name="Google Shape;470;p49"/>
          <p:cNvSpPr/>
          <p:nvPr/>
        </p:nvSpPr>
        <p:spPr>
          <a:xfrm>
            <a:off x="936488" y="3265450"/>
            <a:ext cx="1392300" cy="10128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rgbClr val="000000"/>
              </a:buClr>
              <a:buSzPts val="1100"/>
              <a:buFont typeface="Merriweather Sans"/>
              <a:buNone/>
            </a:pPr>
            <a:r>
              <a:rPr lang="en" sz="1200">
                <a:latin typeface="Proxima Nova"/>
                <a:ea typeface="Proxima Nova"/>
                <a:cs typeface="Proxima Nova"/>
                <a:sym typeface="Proxima Nova"/>
              </a:rPr>
              <a:t>Connect and collaborate. </a:t>
            </a:r>
            <a:endParaRPr sz="1200">
              <a:latin typeface="Proxima Nova"/>
              <a:ea typeface="Proxima Nova"/>
              <a:cs typeface="Proxima Nova"/>
              <a:sym typeface="Proxima Nova"/>
            </a:endParaRPr>
          </a:p>
          <a:p>
            <a:pPr indent="0" lvl="0" marL="0" rtl="0" algn="ctr">
              <a:lnSpc>
                <a:spcPct val="100000"/>
              </a:lnSpc>
              <a:spcBef>
                <a:spcPts val="0"/>
              </a:spcBef>
              <a:spcAft>
                <a:spcPts val="0"/>
              </a:spcAft>
              <a:buClr>
                <a:srgbClr val="000000"/>
              </a:buClr>
              <a:buSzPts val="1100"/>
              <a:buFont typeface="Merriweather Sans"/>
              <a:buNone/>
            </a:pPr>
            <a:r>
              <a:rPr lang="en" sz="1200">
                <a:latin typeface="Proxima Nova"/>
                <a:ea typeface="Proxima Nova"/>
                <a:cs typeface="Proxima Nova"/>
                <a:sym typeface="Proxima Nova"/>
              </a:rPr>
              <a:t>No email or phone.</a:t>
            </a:r>
            <a:endParaRPr sz="1200">
              <a:latin typeface="Proxima Nova"/>
              <a:ea typeface="Proxima Nova"/>
              <a:cs typeface="Proxima Nova"/>
              <a:sym typeface="Proxima Nova"/>
            </a:endParaRPr>
          </a:p>
        </p:txBody>
      </p:sp>
      <p:sp>
        <p:nvSpPr>
          <p:cNvPr id="471" name="Google Shape;471;p49"/>
          <p:cNvSpPr txBox="1"/>
          <p:nvPr/>
        </p:nvSpPr>
        <p:spPr>
          <a:xfrm>
            <a:off x="4813288" y="1237550"/>
            <a:ext cx="1292700" cy="781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600">
                <a:latin typeface="Proxima Nova"/>
                <a:ea typeface="Proxima Nova"/>
                <a:cs typeface="Proxima Nova"/>
                <a:sym typeface="Proxima Nova"/>
              </a:rPr>
              <a:t>Be Engaged</a:t>
            </a:r>
            <a:endParaRPr b="1" sz="1600">
              <a:latin typeface="Proxima Nova"/>
              <a:ea typeface="Proxima Nova"/>
              <a:cs typeface="Proxima Nova"/>
              <a:sym typeface="Proxima Nova"/>
            </a:endParaRPr>
          </a:p>
        </p:txBody>
      </p:sp>
      <p:sp>
        <p:nvSpPr>
          <p:cNvPr id="472" name="Google Shape;472;p49"/>
          <p:cNvSpPr txBox="1"/>
          <p:nvPr/>
        </p:nvSpPr>
        <p:spPr>
          <a:xfrm>
            <a:off x="4813288" y="3265450"/>
            <a:ext cx="1292700" cy="101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latin typeface="Proxima Nova"/>
                <a:ea typeface="Proxima Nova"/>
                <a:cs typeface="Proxima Nova"/>
                <a:sym typeface="Proxima Nova"/>
              </a:rPr>
              <a:t>Take notes and ask questions. </a:t>
            </a:r>
            <a:endParaRPr sz="1200">
              <a:latin typeface="Proxima Nova"/>
              <a:ea typeface="Proxima Nova"/>
              <a:cs typeface="Proxima Nova"/>
              <a:sym typeface="Proxima Nova"/>
            </a:endParaRPr>
          </a:p>
        </p:txBody>
      </p:sp>
      <p:sp>
        <p:nvSpPr>
          <p:cNvPr id="473" name="Google Shape;473;p49"/>
          <p:cNvSpPr txBox="1"/>
          <p:nvPr/>
        </p:nvSpPr>
        <p:spPr>
          <a:xfrm>
            <a:off x="6702138" y="3265450"/>
            <a:ext cx="1392300" cy="1012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200">
                <a:latin typeface="Proxima Nova"/>
                <a:ea typeface="Proxima Nova"/>
                <a:cs typeface="Proxima Nova"/>
                <a:sym typeface="Proxima Nova"/>
              </a:rPr>
              <a:t>Your feedback makes us better. </a:t>
            </a:r>
            <a:endParaRPr sz="1200">
              <a:latin typeface="Proxima Nova"/>
              <a:ea typeface="Proxima Nova"/>
              <a:cs typeface="Proxima Nova"/>
              <a:sym typeface="Proxima Nova"/>
            </a:endParaRPr>
          </a:p>
        </p:txBody>
      </p:sp>
      <p:pic>
        <p:nvPicPr>
          <p:cNvPr id="474" name="Google Shape;474;p49"/>
          <p:cNvPicPr preferRelativeResize="0"/>
          <p:nvPr/>
        </p:nvPicPr>
        <p:blipFill rotWithShape="1">
          <a:blip r:embed="rId3">
            <a:alphaModFix/>
          </a:blip>
          <a:srcRect b="14533" l="0" r="0" t="14533"/>
          <a:stretch/>
        </p:blipFill>
        <p:spPr>
          <a:xfrm>
            <a:off x="974438" y="2183938"/>
            <a:ext cx="1292698" cy="916928"/>
          </a:xfrm>
          <a:prstGeom prst="rect">
            <a:avLst/>
          </a:prstGeom>
          <a:noFill/>
          <a:ln>
            <a:noFill/>
          </a:ln>
        </p:spPr>
      </p:pic>
      <p:pic>
        <p:nvPicPr>
          <p:cNvPr id="475" name="Google Shape;475;p49"/>
          <p:cNvPicPr preferRelativeResize="0"/>
          <p:nvPr/>
        </p:nvPicPr>
        <p:blipFill rotWithShape="1">
          <a:blip r:embed="rId4">
            <a:alphaModFix/>
          </a:blip>
          <a:srcRect b="18722" l="0" r="0" t="18722"/>
          <a:stretch/>
        </p:blipFill>
        <p:spPr>
          <a:xfrm>
            <a:off x="2888538" y="2251500"/>
            <a:ext cx="1250500" cy="781800"/>
          </a:xfrm>
          <a:prstGeom prst="rect">
            <a:avLst/>
          </a:prstGeom>
          <a:noFill/>
          <a:ln>
            <a:noFill/>
          </a:ln>
        </p:spPr>
      </p:pic>
      <p:pic>
        <p:nvPicPr>
          <p:cNvPr id="476" name="Google Shape;476;p49"/>
          <p:cNvPicPr preferRelativeResize="0"/>
          <p:nvPr/>
        </p:nvPicPr>
        <p:blipFill>
          <a:blip r:embed="rId5">
            <a:alphaModFix/>
          </a:blip>
          <a:stretch>
            <a:fillRect/>
          </a:stretch>
        </p:blipFill>
        <p:spPr>
          <a:xfrm>
            <a:off x="4953250" y="2136000"/>
            <a:ext cx="1012800" cy="1012800"/>
          </a:xfrm>
          <a:prstGeom prst="rect">
            <a:avLst/>
          </a:prstGeom>
          <a:noFill/>
          <a:ln>
            <a:noFill/>
          </a:ln>
        </p:spPr>
      </p:pic>
      <p:pic>
        <p:nvPicPr>
          <p:cNvPr id="477" name="Google Shape;477;p49"/>
          <p:cNvPicPr preferRelativeResize="0"/>
          <p:nvPr/>
        </p:nvPicPr>
        <p:blipFill>
          <a:blip r:embed="rId6">
            <a:alphaModFix/>
          </a:blip>
          <a:stretch>
            <a:fillRect/>
          </a:stretch>
        </p:blipFill>
        <p:spPr>
          <a:xfrm>
            <a:off x="6937788" y="2133949"/>
            <a:ext cx="921025" cy="921025"/>
          </a:xfrm>
          <a:prstGeom prst="rect">
            <a:avLst/>
          </a:prstGeom>
          <a:noFill/>
          <a:ln>
            <a:noFill/>
          </a:ln>
        </p:spPr>
      </p:pic>
      <p:sp>
        <p:nvSpPr>
          <p:cNvPr id="478" name="Google Shape;478;p4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79" name="Google Shape;479;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Ground Rules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Learning Goals</a:t>
            </a:r>
            <a:endParaRPr/>
          </a:p>
          <a:p>
            <a:pPr indent="0" lvl="0" marL="0" rtl="0" algn="l">
              <a:spcBef>
                <a:spcPts val="0"/>
              </a:spcBef>
              <a:spcAft>
                <a:spcPts val="0"/>
              </a:spcAft>
              <a:buNone/>
            </a:pPr>
            <a:r>
              <a:t/>
            </a:r>
            <a:endParaRPr/>
          </a:p>
        </p:txBody>
      </p:sp>
      <p:sp>
        <p:nvSpPr>
          <p:cNvPr id="485" name="Google Shape;485;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86" name="Google Shape;486;p50"/>
          <p:cNvSpPr txBox="1"/>
          <p:nvPr/>
        </p:nvSpPr>
        <p:spPr>
          <a:xfrm>
            <a:off x="457200" y="947775"/>
            <a:ext cx="7806600" cy="361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800">
                <a:latin typeface="Proxima Nova"/>
                <a:ea typeface="Proxima Nova"/>
                <a:cs typeface="Proxima Nova"/>
                <a:sym typeface="Proxima Nova"/>
              </a:rPr>
              <a:t>At the end of this program, you will be able to:</a:t>
            </a:r>
            <a:endParaRPr b="1" sz="1800">
              <a:latin typeface="Proxima Nova"/>
              <a:ea typeface="Proxima Nova"/>
              <a:cs typeface="Proxima Nova"/>
              <a:sym typeface="Proxima Nova"/>
            </a:endParaRPr>
          </a:p>
          <a:p>
            <a:pPr indent="-330200" lvl="0" marL="457200" rtl="0" algn="l">
              <a:spcBef>
                <a:spcPts val="1000"/>
              </a:spcBef>
              <a:spcAft>
                <a:spcPts val="0"/>
              </a:spcAft>
              <a:buClr>
                <a:srgbClr val="000000"/>
              </a:buClr>
              <a:buSzPts val="1600"/>
              <a:buFont typeface="Proxima Nova"/>
              <a:buChar char="●"/>
            </a:pPr>
            <a:r>
              <a:rPr b="1" lang="en" sz="1600">
                <a:highlight>
                  <a:schemeClr val="accent2"/>
                </a:highlight>
                <a:latin typeface="Proxima Nova"/>
                <a:ea typeface="Proxima Nova"/>
                <a:cs typeface="Proxima Nova"/>
                <a:sym typeface="Proxima Nova"/>
              </a:rPr>
              <a:t>Articulate the value</a:t>
            </a:r>
            <a:r>
              <a:rPr lang="en" sz="1600">
                <a:latin typeface="Proxima Nova"/>
                <a:ea typeface="Proxima Nova"/>
                <a:cs typeface="Proxima Nova"/>
                <a:sym typeface="Proxima Nova"/>
              </a:rPr>
              <a:t> of artificial intelligence (AI) and machine learning (ML).</a:t>
            </a:r>
            <a:endParaRPr sz="1600">
              <a:latin typeface="Proxima Nova"/>
              <a:ea typeface="Proxima Nova"/>
              <a:cs typeface="Proxima Nova"/>
              <a:sym typeface="Proxima Nova"/>
            </a:endParaRPr>
          </a:p>
          <a:p>
            <a:pPr indent="-330200" lvl="0" marL="457200" rtl="0" algn="l">
              <a:spcBef>
                <a:spcPts val="1000"/>
              </a:spcBef>
              <a:spcAft>
                <a:spcPts val="0"/>
              </a:spcAft>
              <a:buClr>
                <a:srgbClr val="000000"/>
              </a:buClr>
              <a:buSzPts val="1600"/>
              <a:buFont typeface="Proxima Nova"/>
              <a:buChar char="●"/>
            </a:pPr>
            <a:r>
              <a:rPr b="1" lang="en" sz="1600">
                <a:highlight>
                  <a:schemeClr val="accent2"/>
                </a:highlight>
                <a:latin typeface="Proxima Nova"/>
                <a:ea typeface="Proxima Nova"/>
                <a:cs typeface="Proxima Nova"/>
                <a:sym typeface="Proxima Nova"/>
              </a:rPr>
              <a:t>Describe the process</a:t>
            </a:r>
            <a:r>
              <a:rPr lang="en" sz="1600">
                <a:latin typeface="Proxima Nova"/>
                <a:ea typeface="Proxima Nova"/>
                <a:cs typeface="Proxima Nova"/>
                <a:sym typeface="Proxima Nova"/>
              </a:rPr>
              <a:t> by which AI is created, applied, and managed.</a:t>
            </a:r>
            <a:endParaRPr sz="1600">
              <a:latin typeface="Proxima Nova"/>
              <a:ea typeface="Proxima Nova"/>
              <a:cs typeface="Proxima Nova"/>
              <a:sym typeface="Proxima Nova"/>
            </a:endParaRPr>
          </a:p>
          <a:p>
            <a:pPr indent="-330200" lvl="0" marL="457200" rtl="0" algn="l">
              <a:spcBef>
                <a:spcPts val="1000"/>
              </a:spcBef>
              <a:spcAft>
                <a:spcPts val="0"/>
              </a:spcAft>
              <a:buClr>
                <a:srgbClr val="000000"/>
              </a:buClr>
              <a:buSzPts val="1600"/>
              <a:buFont typeface="Proxima Nova"/>
              <a:buChar char="●"/>
            </a:pPr>
            <a:r>
              <a:rPr b="1" lang="en" sz="1600">
                <a:highlight>
                  <a:schemeClr val="accent2"/>
                </a:highlight>
                <a:latin typeface="Proxima Nova"/>
                <a:ea typeface="Proxima Nova"/>
                <a:cs typeface="Proxima Nova"/>
                <a:sym typeface="Proxima Nova"/>
              </a:rPr>
              <a:t>Determine the projects or problems</a:t>
            </a:r>
            <a:r>
              <a:rPr lang="en" sz="1600">
                <a:latin typeface="Proxima Nova"/>
                <a:ea typeface="Proxima Nova"/>
                <a:cs typeface="Proxima Nova"/>
                <a:sym typeface="Proxima Nova"/>
              </a:rPr>
              <a:t> that would benefit the most from an </a:t>
            </a:r>
            <a:br>
              <a:rPr lang="en" sz="1600">
                <a:latin typeface="Proxima Nova"/>
                <a:ea typeface="Proxima Nova"/>
                <a:cs typeface="Proxima Nova"/>
                <a:sym typeface="Proxima Nova"/>
              </a:rPr>
            </a:br>
            <a:r>
              <a:rPr lang="en" sz="1600">
                <a:latin typeface="Proxima Nova"/>
                <a:ea typeface="Proxima Nova"/>
                <a:cs typeface="Proxima Nova"/>
                <a:sym typeface="Proxima Nova"/>
              </a:rPr>
              <a:t>AI solution.</a:t>
            </a:r>
            <a:endParaRPr sz="1600">
              <a:latin typeface="Proxima Nova"/>
              <a:ea typeface="Proxima Nova"/>
              <a:cs typeface="Proxima Nova"/>
              <a:sym typeface="Proxima Nova"/>
            </a:endParaRPr>
          </a:p>
          <a:p>
            <a:pPr indent="-330200" lvl="0" marL="457200" rtl="0" algn="l">
              <a:spcBef>
                <a:spcPts val="1000"/>
              </a:spcBef>
              <a:spcAft>
                <a:spcPts val="0"/>
              </a:spcAft>
              <a:buClr>
                <a:srgbClr val="000000"/>
              </a:buClr>
              <a:buSzPts val="1600"/>
              <a:buFont typeface="Proxima Nova"/>
              <a:buChar char="●"/>
            </a:pPr>
            <a:r>
              <a:rPr b="1" lang="en" sz="1600">
                <a:highlight>
                  <a:schemeClr val="accent2"/>
                </a:highlight>
                <a:latin typeface="Proxima Nova"/>
                <a:ea typeface="Proxima Nova"/>
                <a:cs typeface="Proxima Nova"/>
                <a:sym typeface="Proxima Nova"/>
              </a:rPr>
              <a:t>Proactively identify the ethical, security, and privacy risks</a:t>
            </a:r>
            <a:r>
              <a:rPr lang="en" sz="1600">
                <a:latin typeface="Proxima Nova"/>
                <a:ea typeface="Proxima Nova"/>
                <a:cs typeface="Proxima Nova"/>
                <a:sym typeface="Proxima Nova"/>
              </a:rPr>
              <a:t> that may arise </a:t>
            </a:r>
            <a:br>
              <a:rPr lang="en" sz="1600">
                <a:latin typeface="Proxima Nova"/>
                <a:ea typeface="Proxima Nova"/>
                <a:cs typeface="Proxima Nova"/>
                <a:sym typeface="Proxima Nova"/>
              </a:rPr>
            </a:br>
            <a:r>
              <a:rPr lang="en" sz="1600">
                <a:latin typeface="Proxima Nova"/>
                <a:ea typeface="Proxima Nova"/>
                <a:cs typeface="Proxima Nova"/>
                <a:sym typeface="Proxima Nova"/>
              </a:rPr>
              <a:t>when integrating AI.</a:t>
            </a:r>
            <a:endParaRPr sz="1600">
              <a:latin typeface="Proxima Nova"/>
              <a:ea typeface="Proxima Nova"/>
              <a:cs typeface="Proxima Nova"/>
              <a:sym typeface="Proxima Nova"/>
            </a:endParaRPr>
          </a:p>
          <a:p>
            <a:pPr indent="-330200" lvl="0" marL="457200" rtl="0" algn="l">
              <a:spcBef>
                <a:spcPts val="1000"/>
              </a:spcBef>
              <a:spcAft>
                <a:spcPts val="1000"/>
              </a:spcAft>
              <a:buClr>
                <a:srgbClr val="000000"/>
              </a:buClr>
              <a:buSzPts val="1600"/>
              <a:buFont typeface="Proxima Nova"/>
              <a:buChar char="●"/>
            </a:pPr>
            <a:r>
              <a:rPr b="1" lang="en" sz="1600">
                <a:highlight>
                  <a:schemeClr val="accent2"/>
                </a:highlight>
                <a:latin typeface="Proxima Nova"/>
                <a:ea typeface="Proxima Nova"/>
                <a:cs typeface="Proxima Nova"/>
                <a:sym typeface="Proxima Nova"/>
              </a:rPr>
              <a:t>Determine the key conditions needed</a:t>
            </a:r>
            <a:r>
              <a:rPr lang="en" sz="1600">
                <a:latin typeface="Proxima Nova"/>
                <a:ea typeface="Proxima Nova"/>
                <a:cs typeface="Proxima Nova"/>
                <a:sym typeface="Proxima Nova"/>
              </a:rPr>
              <a:t> for an AI project to be implemented successfully in your organization.</a:t>
            </a:r>
            <a:endParaRPr sz="1600">
              <a:latin typeface="Proxima Nova"/>
              <a:ea typeface="Proxima Nova"/>
              <a:cs typeface="Proxima Nova"/>
              <a:sym typeface="Proxima Nova"/>
            </a:endParaRPr>
          </a:p>
        </p:txBody>
      </p:sp>
      <p:sp>
        <p:nvSpPr>
          <p:cNvPr id="487" name="Google Shape;487;p5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Looking Ahead</a:t>
            </a:r>
            <a:endParaRPr sz="2400"/>
          </a:p>
        </p:txBody>
      </p:sp>
      <p:sp>
        <p:nvSpPr>
          <p:cNvPr id="493" name="Google Shape;493;p51"/>
          <p:cNvSpPr/>
          <p:nvPr/>
        </p:nvSpPr>
        <p:spPr>
          <a:xfrm>
            <a:off x="7692325" y="152850"/>
            <a:ext cx="1245300" cy="12453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a:t>
            </a:r>
            <a:br>
              <a:rPr b="1" lang="en" sz="10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it!</a:t>
            </a:r>
            <a:endParaRPr b="1" sz="600">
              <a:latin typeface="Proxima Nova"/>
              <a:ea typeface="Proxima Nova"/>
              <a:cs typeface="Proxima Nova"/>
              <a:sym typeface="Proxima Nova"/>
            </a:endParaRPr>
          </a:p>
        </p:txBody>
      </p:sp>
      <p:pic>
        <p:nvPicPr>
          <p:cNvPr id="494" name="Google Shape;494;p51"/>
          <p:cNvPicPr preferRelativeResize="0"/>
          <p:nvPr/>
        </p:nvPicPr>
        <p:blipFill rotWithShape="1">
          <a:blip r:embed="rId3">
            <a:alphaModFix/>
          </a:blip>
          <a:srcRect b="0" l="0" r="0" t="8466"/>
          <a:stretch/>
        </p:blipFill>
        <p:spPr>
          <a:xfrm>
            <a:off x="6199400" y="1637674"/>
            <a:ext cx="2644442" cy="2420601"/>
          </a:xfrm>
          <a:prstGeom prst="rect">
            <a:avLst/>
          </a:prstGeom>
          <a:noFill/>
          <a:ln>
            <a:noFill/>
          </a:ln>
        </p:spPr>
      </p:pic>
      <p:sp>
        <p:nvSpPr>
          <p:cNvPr id="495" name="Google Shape;495;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496" name="Google Shape;496;p51"/>
          <p:cNvGraphicFramePr/>
          <p:nvPr/>
        </p:nvGraphicFramePr>
        <p:xfrm>
          <a:off x="457188" y="921577"/>
          <a:ext cx="3000000" cy="3000000"/>
        </p:xfrm>
        <a:graphic>
          <a:graphicData uri="http://schemas.openxmlformats.org/drawingml/2006/table">
            <a:tbl>
              <a:tblPr>
                <a:noFill/>
                <a:tableStyleId>{F3C15886-9851-4EC1-BB28-9FDD6E91BA55}</a:tableStyleId>
              </a:tblPr>
              <a:tblGrid>
                <a:gridCol w="1534850"/>
                <a:gridCol w="4050300"/>
              </a:tblGrid>
              <a:tr h="314900">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Time</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Section</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9</a:t>
                      </a:r>
                      <a:r>
                        <a:rPr lang="en">
                          <a:solidFill>
                            <a:schemeClr val="dk1"/>
                          </a:solidFill>
                          <a:latin typeface="Proxima Nova"/>
                          <a:ea typeface="Proxima Nova"/>
                          <a:cs typeface="Proxima Nova"/>
                          <a:sym typeface="Proxima Nova"/>
                        </a:rPr>
                        <a:t>–9:30</a:t>
                      </a:r>
                      <a:r>
                        <a:rPr lang="en">
                          <a:solidFill>
                            <a:schemeClr val="dk1"/>
                          </a:solidFill>
                          <a:latin typeface="Proxima Nova"/>
                          <a:ea typeface="Proxima Nova"/>
                          <a:cs typeface="Proxima Nova"/>
                          <a:sym typeface="Proxima Nova"/>
                        </a:rPr>
                        <a:t> a.m.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Welcome </a:t>
                      </a:r>
                      <a:r>
                        <a:rPr b="1" lang="en">
                          <a:latin typeface="Proxima Nova"/>
                          <a:ea typeface="Proxima Nova"/>
                          <a:cs typeface="Proxima Nova"/>
                          <a:sym typeface="Proxima Nova"/>
                        </a:rPr>
                        <a:t>&amp;</a:t>
                      </a:r>
                      <a:r>
                        <a:rPr b="1" lang="en">
                          <a:latin typeface="Proxima Nova"/>
                          <a:ea typeface="Proxima Nova"/>
                          <a:cs typeface="Proxima Nova"/>
                          <a:sym typeface="Proxima Nova"/>
                        </a:rPr>
                        <a:t> Introduction</a:t>
                      </a:r>
                      <a:r>
                        <a:rPr b="1" lang="en">
                          <a:latin typeface="Proxima Nova"/>
                          <a:ea typeface="Proxima Nova"/>
                          <a:cs typeface="Proxima Nova"/>
                          <a:sym typeface="Proxima Nova"/>
                        </a:rPr>
                        <a:t>s</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9:30–11:30 a.m.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The What, How, &amp; Why of AI </a:t>
                      </a:r>
                      <a:r>
                        <a:rPr lang="en">
                          <a:solidFill>
                            <a:schemeClr val="dk1"/>
                          </a:solidFill>
                          <a:latin typeface="Proxima Nova"/>
                          <a:ea typeface="Proxima Nova"/>
                          <a:cs typeface="Proxima Nova"/>
                          <a:sym typeface="Proxima Nova"/>
                        </a:rPr>
                        <a:t>(+ 15-minute break)</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11:30 a.m.</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12:30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Choosing AI Projects </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12:30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Lunch</a:t>
                      </a:r>
                      <a:r>
                        <a:rPr lang="en">
                          <a:latin typeface="Proxima Nova"/>
                          <a:ea typeface="Proxima Nova"/>
                          <a:cs typeface="Proxima Nova"/>
                          <a:sym typeface="Proxima Nova"/>
                        </a:rPr>
                        <a:t> </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1:30–2:30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Choosing AI Projects</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2:30–3:30 p.m.</a:t>
                      </a:r>
                      <a:endParaRPr>
                        <a:solidFill>
                          <a:schemeClr val="dk1"/>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Responsible AI</a:t>
                      </a:r>
                      <a:r>
                        <a:rPr lang="en">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(+ 15-minute break)</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3:30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4:30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AI in the Organization</a:t>
                      </a:r>
                      <a:r>
                        <a:rPr b="1" lang="en">
                          <a:solidFill>
                            <a:schemeClr val="dk1"/>
                          </a:solidFill>
                          <a:latin typeface="Proxima Nova"/>
                          <a:ea typeface="Proxima Nova"/>
                          <a:cs typeface="Proxima Nova"/>
                          <a:sym typeface="Proxima Nova"/>
                        </a:rPr>
                        <a:t> </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4:30–5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Bring It Home</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Looking Ahead</a:t>
            </a:r>
            <a:endParaRPr/>
          </a:p>
        </p:txBody>
      </p:sp>
      <p:graphicFrame>
        <p:nvGraphicFramePr>
          <p:cNvPr id="502" name="Google Shape;502;p52"/>
          <p:cNvGraphicFramePr/>
          <p:nvPr/>
        </p:nvGraphicFramePr>
        <p:xfrm>
          <a:off x="457188" y="1161952"/>
          <a:ext cx="3000000" cy="3000000"/>
        </p:xfrm>
        <a:graphic>
          <a:graphicData uri="http://schemas.openxmlformats.org/drawingml/2006/table">
            <a:tbl>
              <a:tblPr>
                <a:noFill/>
                <a:tableStyleId>{F3C15886-9851-4EC1-BB28-9FDD6E91BA55}</a:tableStyleId>
              </a:tblPr>
              <a:tblGrid>
                <a:gridCol w="1131575"/>
                <a:gridCol w="2839425"/>
              </a:tblGrid>
              <a:tr h="402050">
                <a:tc gridSpan="2">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Part 1</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chemeClr val="dk2"/>
                    </a:solidFill>
                  </a:tcPr>
                </a:tc>
                <a:tc hMerge="1"/>
              </a:tr>
              <a:tr h="402050">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Time</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Section</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r>
              <a:tr h="44635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–9:30</a:t>
                      </a:r>
                      <a:r>
                        <a:rPr lang="en" sz="1200">
                          <a:solidFill>
                            <a:schemeClr val="dk1"/>
                          </a:solidFill>
                          <a:latin typeface="Proxima Nova"/>
                          <a:ea typeface="Proxima Nova"/>
                          <a:cs typeface="Proxima Nova"/>
                          <a:sym typeface="Proxima Nova"/>
                        </a:rPr>
                        <a:t>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Welcome</a:t>
                      </a:r>
                      <a:r>
                        <a:rPr b="1" lang="en">
                          <a:latin typeface="Proxima Nova"/>
                          <a:ea typeface="Proxima Nova"/>
                          <a:cs typeface="Proxima Nova"/>
                          <a:sym typeface="Proxima Nova"/>
                        </a:rPr>
                        <a:t> &amp;</a:t>
                      </a:r>
                      <a:r>
                        <a:rPr b="1" lang="en">
                          <a:latin typeface="Proxima Nova"/>
                          <a:ea typeface="Proxima Nova"/>
                          <a:cs typeface="Proxima Nova"/>
                          <a:sym typeface="Proxima Nova"/>
                        </a:rPr>
                        <a:t> Introduction</a:t>
                      </a:r>
                      <a:r>
                        <a:rPr b="1" lang="en">
                          <a:latin typeface="Proxima Nova"/>
                          <a:ea typeface="Proxima Nova"/>
                          <a:cs typeface="Proxima Nova"/>
                          <a:sym typeface="Proxima Nova"/>
                        </a:rPr>
                        <a:t>s</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6847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9:30–</a:t>
                      </a:r>
                      <a:br>
                        <a:rPr lang="en" sz="1200">
                          <a:latin typeface="Proxima Nova"/>
                          <a:ea typeface="Proxima Nova"/>
                          <a:cs typeface="Proxima Nova"/>
                          <a:sym typeface="Proxima Nova"/>
                        </a:rPr>
                      </a:br>
                      <a:r>
                        <a:rPr lang="en" sz="1200">
                          <a:latin typeface="Proxima Nova"/>
                          <a:ea typeface="Proxima Nova"/>
                          <a:cs typeface="Proxima Nova"/>
                          <a:sym typeface="Proxima Nova"/>
                        </a:rPr>
                        <a:t>11:30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The What, How, &amp; Why of AI </a:t>
                      </a:r>
                      <a:br>
                        <a:rPr b="1" lang="en">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(+ 15-minute break)</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558225">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11:30a.m.</a:t>
                      </a:r>
                      <a:r>
                        <a:rPr lang="en" sz="1200">
                          <a:solidFill>
                            <a:srgbClr val="000000"/>
                          </a:solidFill>
                          <a:latin typeface="Proxima Nova"/>
                          <a:ea typeface="Proxima Nova"/>
                          <a:cs typeface="Proxima Nova"/>
                          <a:sym typeface="Proxima Nova"/>
                        </a:rPr>
                        <a:t>–</a:t>
                      </a:r>
                      <a:br>
                        <a:rPr lang="en" sz="1200">
                          <a:solidFill>
                            <a:srgbClr val="000000"/>
                          </a:solidFill>
                          <a:latin typeface="Proxima Nova"/>
                          <a:ea typeface="Proxima Nova"/>
                          <a:cs typeface="Proxima Nova"/>
                          <a:sym typeface="Proxima Nova"/>
                        </a:rPr>
                      </a:br>
                      <a:r>
                        <a:rPr lang="en" sz="1200">
                          <a:latin typeface="Proxima Nova"/>
                          <a:ea typeface="Proxima Nova"/>
                          <a:cs typeface="Proxima Nova"/>
                          <a:sym typeface="Proxima Nova"/>
                        </a:rPr>
                        <a:t>12:30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Choosing AI Projects</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558225">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12:30</a:t>
                      </a:r>
                      <a:r>
                        <a:rPr lang="en" sz="1200">
                          <a:solidFill>
                            <a:srgbClr val="000000"/>
                          </a:solidFill>
                          <a:latin typeface="Proxima Nova"/>
                          <a:ea typeface="Proxima Nova"/>
                          <a:cs typeface="Proxima Nova"/>
                          <a:sym typeface="Proxima Nova"/>
                        </a:rPr>
                        <a:t>–</a:t>
                      </a:r>
                      <a:br>
                        <a:rPr lang="en" sz="1200">
                          <a:solidFill>
                            <a:srgbClr val="000000"/>
                          </a:solidFill>
                          <a:latin typeface="Proxima Nova"/>
                          <a:ea typeface="Proxima Nova"/>
                          <a:cs typeface="Proxima Nova"/>
                          <a:sym typeface="Proxima Nova"/>
                        </a:rPr>
                      </a:br>
                      <a:r>
                        <a:rPr lang="en" sz="1200">
                          <a:latin typeface="Proxima Nova"/>
                          <a:ea typeface="Proxima Nova"/>
                          <a:cs typeface="Proxima Nova"/>
                          <a:sym typeface="Proxima Nova"/>
                        </a:rPr>
                        <a:t>12:45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Summary</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bl>
          </a:graphicData>
        </a:graphic>
      </p:graphicFrame>
      <p:graphicFrame>
        <p:nvGraphicFramePr>
          <p:cNvPr id="503" name="Google Shape;503;p52"/>
          <p:cNvGraphicFramePr/>
          <p:nvPr/>
        </p:nvGraphicFramePr>
        <p:xfrm>
          <a:off x="4616238" y="1161952"/>
          <a:ext cx="3000000" cy="3000000"/>
        </p:xfrm>
        <a:graphic>
          <a:graphicData uri="http://schemas.openxmlformats.org/drawingml/2006/table">
            <a:tbl>
              <a:tblPr>
                <a:noFill/>
                <a:tableStyleId>{F3C15886-9851-4EC1-BB28-9FDD6E91BA55}</a:tableStyleId>
              </a:tblPr>
              <a:tblGrid>
                <a:gridCol w="1225825"/>
                <a:gridCol w="2938200"/>
              </a:tblGrid>
              <a:tr h="195600">
                <a:tc gridSpan="2">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Part 2</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chemeClr val="dk2"/>
                    </a:solidFill>
                  </a:tcPr>
                </a:tc>
                <a:tc hMerge="1"/>
              </a:tr>
              <a:tr h="195600">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Time</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Section</a:t>
                      </a:r>
                      <a:endParaRPr b="1">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15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Welcome Back </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9:15–10:15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Choosing AI Projects</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10:15</a:t>
                      </a:r>
                      <a:r>
                        <a:rPr lang="en" sz="1200">
                          <a:solidFill>
                            <a:srgbClr val="000000"/>
                          </a:solidFill>
                          <a:latin typeface="Proxima Nova"/>
                          <a:ea typeface="Proxima Nova"/>
                          <a:cs typeface="Proxima Nova"/>
                          <a:sym typeface="Proxima Nova"/>
                        </a:rPr>
                        <a:t>–</a:t>
                      </a:r>
                      <a:r>
                        <a:rPr lang="en" sz="1200">
                          <a:latin typeface="Proxima Nova"/>
                          <a:ea typeface="Proxima Nova"/>
                          <a:cs typeface="Proxima Nova"/>
                          <a:sym typeface="Proxima Nova"/>
                        </a:rPr>
                        <a:t>11:15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Responsible AI </a:t>
                      </a:r>
                      <a:r>
                        <a:rPr lang="en">
                          <a:solidFill>
                            <a:schemeClr val="dk1"/>
                          </a:solidFill>
                          <a:latin typeface="Proxima Nova"/>
                          <a:ea typeface="Proxima Nova"/>
                          <a:cs typeface="Proxima Nova"/>
                          <a:sym typeface="Proxima Nova"/>
                        </a:rPr>
                        <a:t>(+ 15-minute break)</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11:15 a.m.–</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12:15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AI in the Organization</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12:15</a:t>
                      </a:r>
                      <a:r>
                        <a:rPr lang="en" sz="1200">
                          <a:solidFill>
                            <a:srgbClr val="000000"/>
                          </a:solidFill>
                          <a:latin typeface="Proxima Nova"/>
                          <a:ea typeface="Proxima Nova"/>
                          <a:cs typeface="Proxima Nova"/>
                          <a:sym typeface="Proxima Nova"/>
                        </a:rPr>
                        <a:t>–</a:t>
                      </a:r>
                      <a:br>
                        <a:rPr lang="en" sz="1200">
                          <a:solidFill>
                            <a:srgbClr val="000000"/>
                          </a:solidFill>
                          <a:latin typeface="Proxima Nova"/>
                          <a:ea typeface="Proxima Nova"/>
                          <a:cs typeface="Proxima Nova"/>
                          <a:sym typeface="Proxima Nova"/>
                        </a:rPr>
                      </a:br>
                      <a:r>
                        <a:rPr lang="en" sz="1200">
                          <a:latin typeface="Proxima Nova"/>
                          <a:ea typeface="Proxima Nova"/>
                          <a:cs typeface="Proxima Nova"/>
                          <a:sym typeface="Proxima Nova"/>
                        </a:rPr>
                        <a:t>12:45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Bring It Home</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bl>
          </a:graphicData>
        </a:graphic>
      </p:graphicFrame>
      <p:sp>
        <p:nvSpPr>
          <p:cNvPr id="504" name="Google Shape;504;p52"/>
          <p:cNvSpPr/>
          <p:nvPr/>
        </p:nvSpPr>
        <p:spPr>
          <a:xfrm>
            <a:off x="7692325" y="152850"/>
            <a:ext cx="1245300" cy="12453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a:t>
            </a:r>
            <a:br>
              <a:rPr b="1" lang="en" sz="1000">
                <a:solidFill>
                  <a:schemeClr val="dk1"/>
                </a:solidFill>
                <a:latin typeface="Proxima Nova"/>
                <a:ea typeface="Proxima Nova"/>
                <a:cs typeface="Proxima Nova"/>
                <a:sym typeface="Proxima Nova"/>
              </a:rPr>
            </a:br>
            <a:r>
              <a:rPr b="1" lang="en" sz="1000">
                <a:solidFill>
                  <a:schemeClr val="dk1"/>
                </a:solidFill>
                <a:latin typeface="Proxima Nova"/>
                <a:ea typeface="Proxima Nova"/>
                <a:cs typeface="Proxima Nova"/>
                <a:sym typeface="Proxima Nova"/>
              </a:rPr>
              <a:t>it!</a:t>
            </a:r>
            <a:endParaRPr b="1" sz="600">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AI?</a:t>
            </a:r>
            <a:endParaRPr/>
          </a:p>
        </p:txBody>
      </p:sp>
      <p:sp>
        <p:nvSpPr>
          <p:cNvPr id="510" name="Google Shape;510;p5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11" name="Google Shape;511;p53"/>
          <p:cNvSpPr txBox="1"/>
          <p:nvPr/>
        </p:nvSpPr>
        <p:spPr>
          <a:xfrm>
            <a:off x="457200" y="1215375"/>
            <a:ext cx="4778700" cy="24333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On your own, take a moment to jot down:</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Clr>
                <a:srgbClr val="000000"/>
              </a:buClr>
              <a:buSzPts val="1800"/>
              <a:buFont typeface="Proxima Nova"/>
              <a:buChar char="●"/>
            </a:pPr>
            <a:r>
              <a:rPr b="1" lang="en" sz="1800">
                <a:solidFill>
                  <a:srgbClr val="000000"/>
                </a:solidFill>
                <a:latin typeface="Proxima Nova"/>
                <a:ea typeface="Proxima Nova"/>
                <a:cs typeface="Proxima Nova"/>
                <a:sym typeface="Proxima Nova"/>
              </a:rPr>
              <a:t>What do you think of when you hear the words </a:t>
            </a:r>
            <a:r>
              <a:rPr b="1" lang="en" sz="1800">
                <a:solidFill>
                  <a:srgbClr val="000000"/>
                </a:solidFill>
                <a:highlight>
                  <a:schemeClr val="accent2"/>
                </a:highlight>
                <a:latin typeface="Proxima Nova"/>
                <a:ea typeface="Proxima Nova"/>
                <a:cs typeface="Proxima Nova"/>
                <a:sym typeface="Proxima Nova"/>
              </a:rPr>
              <a:t>artificial intelligence</a:t>
            </a:r>
            <a:r>
              <a:rPr b="1" lang="en" sz="1800">
                <a:solidFill>
                  <a:srgbClr val="000000"/>
                </a:solidFill>
                <a:latin typeface="Proxima Nova"/>
                <a:ea typeface="Proxima Nova"/>
                <a:cs typeface="Proxima Nova"/>
                <a:sym typeface="Proxima Nova"/>
              </a:rPr>
              <a:t>? </a:t>
            </a:r>
            <a:endParaRPr b="1"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Let’s share out and discuss as a group.</a:t>
            </a:r>
            <a:endParaRPr sz="1800">
              <a:latin typeface="Proxima Nova"/>
              <a:ea typeface="Proxima Nova"/>
              <a:cs typeface="Proxima Nova"/>
              <a:sym typeface="Proxima Nova"/>
            </a:endParaRPr>
          </a:p>
        </p:txBody>
      </p:sp>
      <p:pic>
        <p:nvPicPr>
          <p:cNvPr id="512" name="Google Shape;512;p53"/>
          <p:cNvPicPr preferRelativeResize="0"/>
          <p:nvPr/>
        </p:nvPicPr>
        <p:blipFill rotWithShape="1">
          <a:blip r:embed="rId3">
            <a:alphaModFix/>
          </a:blip>
          <a:srcRect b="0" l="0" r="0" t="0"/>
          <a:stretch/>
        </p:blipFill>
        <p:spPr>
          <a:xfrm>
            <a:off x="5696950" y="1508877"/>
            <a:ext cx="2498974" cy="2498974"/>
          </a:xfrm>
          <a:prstGeom prst="rect">
            <a:avLst/>
          </a:prstGeom>
          <a:noFill/>
          <a:ln>
            <a:noFill/>
          </a:ln>
        </p:spPr>
      </p:pic>
      <p:sp>
        <p:nvSpPr>
          <p:cNvPr id="513" name="Google Shape;513;p5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What, How, &amp; Why of AI</a:t>
            </a:r>
            <a:endParaRPr/>
          </a:p>
        </p:txBody>
      </p:sp>
      <p:sp>
        <p:nvSpPr>
          <p:cNvPr id="519" name="Google Shape;519;p5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520" name="Google Shape;520;p54"/>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Welcome </a:t>
            </a:r>
            <a:br>
              <a:rPr lang="en">
                <a:solidFill>
                  <a:srgbClr val="FFFFFF"/>
                </a:solidFill>
                <a:latin typeface="Proxima Nova"/>
                <a:ea typeface="Proxima Nova"/>
                <a:cs typeface="Proxima Nova"/>
                <a:sym typeface="Proxima Nova"/>
              </a:rPr>
            </a:br>
            <a:r>
              <a:rPr lang="en">
                <a:solidFill>
                  <a:srgbClr val="FFFFFF"/>
                </a:solidFill>
                <a:latin typeface="Proxima Nova"/>
                <a:ea typeface="Proxima Nova"/>
                <a:cs typeface="Proxima Nova"/>
                <a:sym typeface="Proxima Nova"/>
              </a:rPr>
              <a:t>&amp; Introductions</a:t>
            </a:r>
            <a:endParaRPr>
              <a:solidFill>
                <a:srgbClr val="FFFFFF"/>
              </a:solidFill>
              <a:latin typeface="Proxima Nova"/>
              <a:ea typeface="Proxima Nova"/>
              <a:cs typeface="Proxima Nova"/>
              <a:sym typeface="Proxima Nova"/>
            </a:endParaRPr>
          </a:p>
        </p:txBody>
      </p:sp>
      <p:sp>
        <p:nvSpPr>
          <p:cNvPr id="521" name="Google Shape;521;p54"/>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4"/>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4"/>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Choosing AI Projects</a:t>
            </a:r>
            <a:endParaRPr>
              <a:solidFill>
                <a:srgbClr val="FFFFFF"/>
              </a:solidFill>
              <a:latin typeface="Proxima Nova"/>
              <a:ea typeface="Proxima Nova"/>
              <a:cs typeface="Proxima Nova"/>
              <a:sym typeface="Proxima Nova"/>
            </a:endParaRPr>
          </a:p>
        </p:txBody>
      </p:sp>
      <p:sp>
        <p:nvSpPr>
          <p:cNvPr id="524" name="Google Shape;524;p54"/>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Responsible AI</a:t>
            </a:r>
            <a:endParaRPr>
              <a:solidFill>
                <a:srgbClr val="FFFFFF"/>
              </a:solidFill>
              <a:latin typeface="Proxima Nova"/>
              <a:ea typeface="Proxima Nova"/>
              <a:cs typeface="Proxima Nova"/>
              <a:sym typeface="Proxima Nova"/>
            </a:endParaRPr>
          </a:p>
        </p:txBody>
      </p:sp>
      <p:sp>
        <p:nvSpPr>
          <p:cNvPr id="525" name="Google Shape;525;p54"/>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Proxima Nova"/>
                <a:ea typeface="Proxima Nova"/>
                <a:cs typeface="Proxima Nova"/>
                <a:sym typeface="Proxima Nova"/>
              </a:rPr>
              <a:t>The What, How, &amp; Why of AI</a:t>
            </a:r>
            <a:endParaRPr b="1">
              <a:solidFill>
                <a:srgbClr val="FFFFFF"/>
              </a:solidFill>
              <a:latin typeface="Proxima Nova"/>
              <a:ea typeface="Proxima Nova"/>
              <a:cs typeface="Proxima Nova"/>
              <a:sym typeface="Proxima Nova"/>
            </a:endParaRPr>
          </a:p>
        </p:txBody>
      </p:sp>
      <p:cxnSp>
        <p:nvCxnSpPr>
          <p:cNvPr id="526" name="Google Shape;526;p54"/>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527" name="Google Shape;527;p54"/>
          <p:cNvCxnSpPr>
            <a:stCxn id="521" idx="6"/>
            <a:endCxn id="522"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528" name="Google Shape;528;p54"/>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529" name="Google Shape;529;p54"/>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4"/>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4"/>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AI in the Organization</a:t>
            </a:r>
            <a:endParaRPr>
              <a:solidFill>
                <a:srgbClr val="FFFFFF"/>
              </a:solidFill>
              <a:latin typeface="Proxima Nova"/>
              <a:ea typeface="Proxima Nova"/>
              <a:cs typeface="Proxima Nova"/>
              <a:sym typeface="Proxima Nova"/>
            </a:endParaRPr>
          </a:p>
        </p:txBody>
      </p:sp>
      <p:sp>
        <p:nvSpPr>
          <p:cNvPr id="532" name="Google Shape;532;p54"/>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Proxima Nova"/>
                <a:ea typeface="Proxima Nova"/>
                <a:cs typeface="Proxima Nova"/>
                <a:sym typeface="Proxima Nova"/>
              </a:rPr>
              <a:t>Bring It Home</a:t>
            </a:r>
            <a:endParaRPr>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533" name="Google Shape;533;p54"/>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4"/>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4"/>
          <p:cNvSpPr/>
          <p:nvPr/>
        </p:nvSpPr>
        <p:spPr>
          <a:xfrm>
            <a:off x="2171150" y="288573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3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One Full Day</a:t>
            </a:r>
            <a:endParaRPr/>
          </a:p>
        </p:txBody>
      </p:sp>
      <p:graphicFrame>
        <p:nvGraphicFramePr>
          <p:cNvPr id="313" name="Google Shape;313;p37"/>
          <p:cNvGraphicFramePr/>
          <p:nvPr/>
        </p:nvGraphicFramePr>
        <p:xfrm>
          <a:off x="943188" y="985202"/>
          <a:ext cx="3000000" cy="3000000"/>
        </p:xfrm>
        <a:graphic>
          <a:graphicData uri="http://schemas.openxmlformats.org/drawingml/2006/table">
            <a:tbl>
              <a:tblPr>
                <a:noFill/>
                <a:tableStyleId>{F3C15886-9851-4EC1-BB28-9FDD6E91BA55}</a:tableStyleId>
              </a:tblPr>
              <a:tblGrid>
                <a:gridCol w="2484825"/>
                <a:gridCol w="4772775"/>
              </a:tblGrid>
              <a:tr h="314900">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Time</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E51B24"/>
                    </a:solidFill>
                  </a:tcPr>
                </a:tc>
                <a:tc>
                  <a:txBody>
                    <a:bodyPr/>
                    <a:lstStyle/>
                    <a:p>
                      <a:pPr indent="0" lvl="0" marL="0" rtl="0" algn="l">
                        <a:lnSpc>
                          <a:spcPct val="100000"/>
                        </a:lnSpc>
                        <a:spcBef>
                          <a:spcPts val="0"/>
                        </a:spcBef>
                        <a:spcAft>
                          <a:spcPts val="0"/>
                        </a:spcAft>
                        <a:buNone/>
                      </a:pPr>
                      <a:r>
                        <a:rPr b="1" lang="en">
                          <a:solidFill>
                            <a:srgbClr val="FFFFFF"/>
                          </a:solidFill>
                          <a:latin typeface="Proxima Nova"/>
                          <a:ea typeface="Proxima Nova"/>
                          <a:cs typeface="Proxima Nova"/>
                          <a:sym typeface="Proxima Nova"/>
                        </a:rPr>
                        <a:t>Section</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E51B24"/>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9</a:t>
                      </a:r>
                      <a:r>
                        <a:rPr lang="en">
                          <a:solidFill>
                            <a:schemeClr val="dk1"/>
                          </a:solidFill>
                          <a:latin typeface="Proxima Nova"/>
                          <a:ea typeface="Proxima Nova"/>
                          <a:cs typeface="Proxima Nova"/>
                          <a:sym typeface="Proxima Nova"/>
                        </a:rPr>
                        <a:t>–9:30</a:t>
                      </a:r>
                      <a:r>
                        <a:rPr lang="en">
                          <a:solidFill>
                            <a:schemeClr val="dk1"/>
                          </a:solidFill>
                          <a:latin typeface="Proxima Nova"/>
                          <a:ea typeface="Proxima Nova"/>
                          <a:cs typeface="Proxima Nova"/>
                          <a:sym typeface="Proxima Nova"/>
                        </a:rPr>
                        <a:t> a.m.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3"/>
                        </a:rPr>
                        <a:t>Welcome and Introductions</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9</a:t>
                      </a:r>
                      <a:r>
                        <a:rPr lang="en">
                          <a:latin typeface="Proxima Nova"/>
                          <a:ea typeface="Proxima Nova"/>
                          <a:cs typeface="Proxima Nova"/>
                          <a:sym typeface="Proxima Nova"/>
                        </a:rPr>
                        <a:t>:30–11:30 a.m.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4"/>
                        </a:rPr>
                        <a:t>The What, How, and Why of AI</a:t>
                      </a:r>
                      <a:r>
                        <a:rPr b="1" lang="en">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(includes 15-minute break)</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11:30 a.m.</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12:30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5"/>
                        </a:rPr>
                        <a:t>Choosing AI Projects</a:t>
                      </a:r>
                      <a:r>
                        <a:rPr b="1" lang="en">
                          <a:latin typeface="Proxima Nova"/>
                          <a:ea typeface="Proxima Nova"/>
                          <a:cs typeface="Proxima Nova"/>
                          <a:sym typeface="Proxima Nova"/>
                        </a:rPr>
                        <a:t> </a:t>
                      </a:r>
                      <a:r>
                        <a:rPr lang="en">
                          <a:latin typeface="Proxima Nova"/>
                          <a:ea typeface="Proxima Nova"/>
                          <a:cs typeface="Proxima Nova"/>
                          <a:sym typeface="Proxima Nova"/>
                        </a:rPr>
                        <a:t>(Part 1)</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12:30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1:30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a:latin typeface="Proxima Nova"/>
                          <a:ea typeface="Proxima Nova"/>
                          <a:cs typeface="Proxima Nova"/>
                          <a:sym typeface="Proxima Nova"/>
                        </a:rPr>
                        <a:t>Lunch</a:t>
                      </a:r>
                      <a:r>
                        <a:rPr lang="en">
                          <a:latin typeface="Proxima Nova"/>
                          <a:ea typeface="Proxima Nova"/>
                          <a:cs typeface="Proxima Nova"/>
                          <a:sym typeface="Proxima Nova"/>
                        </a:rPr>
                        <a:t> </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1:30</a:t>
                      </a:r>
                      <a:r>
                        <a:rPr lang="en">
                          <a:solidFill>
                            <a:schemeClr val="dk1"/>
                          </a:solidFill>
                          <a:latin typeface="Proxima Nova"/>
                          <a:ea typeface="Proxima Nova"/>
                          <a:cs typeface="Proxima Nova"/>
                          <a:sym typeface="Proxima Nova"/>
                        </a:rPr>
                        <a:t>–2:30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Clr>
                          <a:schemeClr val="dk1"/>
                        </a:buClr>
                        <a:buSzPts val="1100"/>
                        <a:buFont typeface="Arial"/>
                        <a:buNone/>
                      </a:pPr>
                      <a:r>
                        <a:rPr b="1" lang="en" u="sng">
                          <a:solidFill>
                            <a:schemeClr val="hlink"/>
                          </a:solidFill>
                          <a:latin typeface="Proxima Nova"/>
                          <a:ea typeface="Proxima Nova"/>
                          <a:cs typeface="Proxima Nova"/>
                          <a:sym typeface="Proxima Nova"/>
                          <a:hlinkClick action="ppaction://hlinksldjump" r:id="rId6"/>
                        </a:rPr>
                        <a:t>Choosing AI Projects</a:t>
                      </a:r>
                      <a:r>
                        <a:rPr b="1" lang="en">
                          <a:solidFill>
                            <a:schemeClr val="dk1"/>
                          </a:solidFill>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(Part 2)</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2</a:t>
                      </a:r>
                      <a:r>
                        <a:rPr lang="en">
                          <a:solidFill>
                            <a:schemeClr val="dk1"/>
                          </a:solidFill>
                          <a:latin typeface="Proxima Nova"/>
                          <a:ea typeface="Proxima Nova"/>
                          <a:cs typeface="Proxima Nova"/>
                          <a:sym typeface="Proxima Nova"/>
                        </a:rPr>
                        <a:t>:30–3:30 p.m.</a:t>
                      </a:r>
                      <a:endParaRPr>
                        <a:solidFill>
                          <a:schemeClr val="dk1"/>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Clr>
                          <a:schemeClr val="dk1"/>
                        </a:buClr>
                        <a:buSzPts val="1100"/>
                        <a:buFont typeface="Arial"/>
                        <a:buNone/>
                      </a:pPr>
                      <a:r>
                        <a:rPr b="1" lang="en" u="sng">
                          <a:solidFill>
                            <a:schemeClr val="hlink"/>
                          </a:solidFill>
                          <a:latin typeface="Proxima Nova"/>
                          <a:ea typeface="Proxima Nova"/>
                          <a:cs typeface="Proxima Nova"/>
                          <a:sym typeface="Proxima Nova"/>
                          <a:hlinkClick action="ppaction://hlinksldjump" r:id="rId7"/>
                        </a:rPr>
                        <a:t>Responsible AI</a:t>
                      </a:r>
                      <a:r>
                        <a:rPr lang="en">
                          <a:solidFill>
                            <a:schemeClr val="dk1"/>
                          </a:solidFill>
                          <a:latin typeface="Proxima Nova"/>
                          <a:ea typeface="Proxima Nova"/>
                          <a:cs typeface="Proxima Nova"/>
                          <a:sym typeface="Proxima Nova"/>
                        </a:rPr>
                        <a:t> (includes 15-minute break)</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None/>
                      </a:pPr>
                      <a:r>
                        <a:rPr lang="en">
                          <a:latin typeface="Proxima Nova"/>
                          <a:ea typeface="Proxima Nova"/>
                          <a:cs typeface="Proxima Nova"/>
                          <a:sym typeface="Proxima Nova"/>
                        </a:rPr>
                        <a:t>3:30</a:t>
                      </a:r>
                      <a:r>
                        <a:rPr lang="en">
                          <a:solidFill>
                            <a:srgbClr val="000000"/>
                          </a:solidFill>
                          <a:latin typeface="Proxima Nova"/>
                          <a:ea typeface="Proxima Nova"/>
                          <a:cs typeface="Proxima Nova"/>
                          <a:sym typeface="Proxima Nova"/>
                        </a:rPr>
                        <a:t>–</a:t>
                      </a:r>
                      <a:r>
                        <a:rPr lang="en">
                          <a:latin typeface="Proxima Nova"/>
                          <a:ea typeface="Proxima Nova"/>
                          <a:cs typeface="Proxima Nova"/>
                          <a:sym typeface="Proxima Nova"/>
                        </a:rPr>
                        <a:t>4:30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8"/>
                        </a:rPr>
                        <a:t>AI in the Organization</a:t>
                      </a:r>
                      <a:r>
                        <a:rPr b="1" lang="en">
                          <a:solidFill>
                            <a:schemeClr val="dk1"/>
                          </a:solidFill>
                          <a:latin typeface="Proxima Nova"/>
                          <a:ea typeface="Proxima Nova"/>
                          <a:cs typeface="Proxima Nova"/>
                          <a:sym typeface="Proxima Nova"/>
                        </a:rPr>
                        <a:t> </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345475">
                <a:tc>
                  <a:txBody>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4</a:t>
                      </a:r>
                      <a:r>
                        <a:rPr lang="en">
                          <a:solidFill>
                            <a:schemeClr val="dk1"/>
                          </a:solidFill>
                          <a:latin typeface="Proxima Nova"/>
                          <a:ea typeface="Proxima Nova"/>
                          <a:cs typeface="Proxima Nova"/>
                          <a:sym typeface="Proxima Nova"/>
                        </a:rPr>
                        <a:t>:30–5 p.m.</a:t>
                      </a:r>
                      <a:endParaRPr>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Clr>
                          <a:schemeClr val="dk1"/>
                        </a:buClr>
                        <a:buSzPts val="1100"/>
                        <a:buFont typeface="Arial"/>
                        <a:buNone/>
                      </a:pPr>
                      <a:r>
                        <a:rPr b="1" lang="en" u="sng">
                          <a:solidFill>
                            <a:schemeClr val="hlink"/>
                          </a:solidFill>
                          <a:latin typeface="Proxima Nova"/>
                          <a:ea typeface="Proxima Nova"/>
                          <a:cs typeface="Proxima Nova"/>
                          <a:sym typeface="Proxima Nova"/>
                          <a:hlinkClick action="ppaction://hlinksldjump" r:id="rId9"/>
                        </a:rPr>
                        <a:t>Bring It Home</a:t>
                      </a:r>
                      <a:endParaRPr b="1">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bl>
          </a:graphicData>
        </a:graphic>
      </p:graphicFrame>
      <p:sp>
        <p:nvSpPr>
          <p:cNvPr id="314" name="Google Shape;314;p3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55"/>
          <p:cNvSpPr/>
          <p:nvPr/>
        </p:nvSpPr>
        <p:spPr>
          <a:xfrm>
            <a:off x="1621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541" name="Google Shape;541;p55"/>
          <p:cNvSpPr txBox="1"/>
          <p:nvPr>
            <p:ph type="title"/>
          </p:nvPr>
        </p:nvSpPr>
        <p:spPr>
          <a:xfrm>
            <a:off x="1457325" y="280378"/>
            <a:ext cx="66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What, How, and Why of AI</a:t>
            </a:r>
            <a:endParaRPr b="0"/>
          </a:p>
        </p:txBody>
      </p:sp>
      <p:sp>
        <p:nvSpPr>
          <p:cNvPr id="542" name="Google Shape;542;p55"/>
          <p:cNvSpPr txBox="1"/>
          <p:nvPr>
            <p:ph idx="1" type="subTitle"/>
          </p:nvPr>
        </p:nvSpPr>
        <p:spPr>
          <a:xfrm>
            <a:off x="7699076" y="121950"/>
            <a:ext cx="987600" cy="3288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105</a:t>
            </a:r>
            <a:r>
              <a:rPr lang="en"/>
              <a:t> </a:t>
            </a:r>
            <a:r>
              <a:rPr lang="en"/>
              <a:t>Minutes</a:t>
            </a:r>
            <a:endParaRPr/>
          </a:p>
        </p:txBody>
      </p:sp>
      <p:sp>
        <p:nvSpPr>
          <p:cNvPr id="543" name="Google Shape;543;p55"/>
          <p:cNvSpPr txBox="1"/>
          <p:nvPr>
            <p:ph idx="12" type="sldNum"/>
          </p:nvPr>
        </p:nvSpPr>
        <p:spPr>
          <a:xfrm>
            <a:off x="108915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44" name="Google Shape;544;p55"/>
          <p:cNvSpPr txBox="1"/>
          <p:nvPr/>
        </p:nvSpPr>
        <p:spPr>
          <a:xfrm>
            <a:off x="1457325" y="1272000"/>
            <a:ext cx="32685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Why?</a:t>
            </a:r>
            <a:endParaRPr b="1" sz="1600">
              <a:latin typeface="Proxima Nova"/>
              <a:ea typeface="Proxima Nova"/>
              <a:cs typeface="Proxima Nova"/>
              <a:sym typeface="Proxima Nova"/>
            </a:endParaRPr>
          </a:p>
          <a:p>
            <a:pPr indent="0" lvl="0" marL="0" rtl="0" algn="l">
              <a:lnSpc>
                <a:spcPct val="115000"/>
              </a:lnSpc>
              <a:spcBef>
                <a:spcPts val="1000"/>
              </a:spcBef>
              <a:spcAft>
                <a:spcPts val="1000"/>
              </a:spcAft>
              <a:buClr>
                <a:srgbClr val="000000"/>
              </a:buClr>
              <a:buSzPts val="400"/>
              <a:buFont typeface="Arial"/>
              <a:buNone/>
            </a:pPr>
            <a:r>
              <a:rPr lang="en" sz="1600">
                <a:latin typeface="Proxima Nova"/>
                <a:ea typeface="Proxima Nova"/>
                <a:cs typeface="Proxima Nova"/>
                <a:sym typeface="Proxima Nova"/>
              </a:rPr>
              <a:t>Leaders don’t need to know the precise mechanics of how AI works. But to guide and encourage teams to leverage AI effectively, leaders do need to understand what the technology is all about, as well as the tools and data it depends on.</a:t>
            </a:r>
            <a:endParaRPr sz="1600">
              <a:latin typeface="Proxima Nova"/>
              <a:ea typeface="Proxima Nova"/>
              <a:cs typeface="Proxima Nova"/>
              <a:sym typeface="Proxima Nova"/>
            </a:endParaRPr>
          </a:p>
        </p:txBody>
      </p:sp>
      <p:sp>
        <p:nvSpPr>
          <p:cNvPr id="545" name="Google Shape;545;p55"/>
          <p:cNvSpPr txBox="1"/>
          <p:nvPr/>
        </p:nvSpPr>
        <p:spPr>
          <a:xfrm>
            <a:off x="5319150" y="1271998"/>
            <a:ext cx="31554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Learning Objectives:</a:t>
            </a:r>
            <a:endParaRPr b="1" sz="1600">
              <a:latin typeface="Proxima Nova"/>
              <a:ea typeface="Proxima Nova"/>
              <a:cs typeface="Proxima Nova"/>
              <a:sym typeface="Proxima Nova"/>
            </a:endParaRPr>
          </a:p>
          <a:p>
            <a:pPr indent="-190500" lvl="0" marL="17780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Define artificial intelligence and machine learning.</a:t>
            </a:r>
            <a:endParaRPr sz="1600">
              <a:latin typeface="Proxima Nova"/>
              <a:ea typeface="Proxima Nova"/>
              <a:cs typeface="Proxima Nova"/>
              <a:sym typeface="Proxima Nova"/>
            </a:endParaRPr>
          </a:p>
          <a:p>
            <a:pPr indent="-190500" lvl="0" marL="1778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Identify the types of problems that AI and machine learning can solve.</a:t>
            </a:r>
            <a:endParaRPr sz="1600">
              <a:latin typeface="Proxima Nova"/>
              <a:ea typeface="Proxima Nova"/>
              <a:cs typeface="Proxima Nova"/>
              <a:sym typeface="Proxima Nova"/>
            </a:endParaRPr>
          </a:p>
          <a:p>
            <a:pPr indent="-190500" lvl="0" marL="1778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Describe the role that data </a:t>
            </a:r>
            <a:br>
              <a:rPr lang="en" sz="1600">
                <a:latin typeface="Proxima Nova"/>
                <a:ea typeface="Proxima Nova"/>
                <a:cs typeface="Proxima Nova"/>
                <a:sym typeface="Proxima Nova"/>
              </a:rPr>
            </a:br>
            <a:r>
              <a:rPr lang="en" sz="1600">
                <a:latin typeface="Proxima Nova"/>
                <a:ea typeface="Proxima Nova"/>
                <a:cs typeface="Proxima Nova"/>
                <a:sym typeface="Proxima Nova"/>
              </a:rPr>
              <a:t>plays in AI.</a:t>
            </a:r>
            <a:endParaRPr sz="1600">
              <a:latin typeface="Proxima Nova"/>
              <a:ea typeface="Proxima Nova"/>
              <a:cs typeface="Proxima Nova"/>
              <a:sym typeface="Proxima Nov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an iPhone Without Knowing How It Works</a:t>
            </a:r>
            <a:endParaRPr/>
          </a:p>
        </p:txBody>
      </p:sp>
      <p:grpSp>
        <p:nvGrpSpPr>
          <p:cNvPr id="551" name="Google Shape;551;p56"/>
          <p:cNvGrpSpPr/>
          <p:nvPr/>
        </p:nvGrpSpPr>
        <p:grpSpPr>
          <a:xfrm>
            <a:off x="512313" y="1015252"/>
            <a:ext cx="8119375" cy="3663773"/>
            <a:chOff x="523775" y="1015252"/>
            <a:chExt cx="8119375" cy="3663773"/>
          </a:xfrm>
        </p:grpSpPr>
        <p:pic>
          <p:nvPicPr>
            <p:cNvPr id="552" name="Google Shape;552;p56"/>
            <p:cNvPicPr preferRelativeResize="0"/>
            <p:nvPr/>
          </p:nvPicPr>
          <p:blipFill>
            <a:blip r:embed="rId3">
              <a:alphaModFix/>
            </a:blip>
            <a:stretch>
              <a:fillRect/>
            </a:stretch>
          </p:blipFill>
          <p:spPr>
            <a:xfrm>
              <a:off x="5745237" y="1120300"/>
              <a:ext cx="1646775" cy="3558725"/>
            </a:xfrm>
            <a:prstGeom prst="rect">
              <a:avLst/>
            </a:prstGeom>
            <a:noFill/>
            <a:ln>
              <a:noFill/>
            </a:ln>
          </p:spPr>
        </p:pic>
        <p:pic>
          <p:nvPicPr>
            <p:cNvPr id="553" name="Google Shape;553;p56"/>
            <p:cNvPicPr preferRelativeResize="0"/>
            <p:nvPr/>
          </p:nvPicPr>
          <p:blipFill>
            <a:blip r:embed="rId4">
              <a:alphaModFix/>
            </a:blip>
            <a:stretch>
              <a:fillRect/>
            </a:stretch>
          </p:blipFill>
          <p:spPr>
            <a:xfrm>
              <a:off x="1554325" y="1570988"/>
              <a:ext cx="3993250" cy="2657325"/>
            </a:xfrm>
            <a:prstGeom prst="rect">
              <a:avLst/>
            </a:prstGeom>
            <a:noFill/>
            <a:ln>
              <a:noFill/>
            </a:ln>
          </p:spPr>
        </p:pic>
        <p:sp>
          <p:nvSpPr>
            <p:cNvPr id="554" name="Google Shape;554;p56"/>
            <p:cNvSpPr txBox="1"/>
            <p:nvPr/>
          </p:nvSpPr>
          <p:spPr>
            <a:xfrm>
              <a:off x="523775" y="1015252"/>
              <a:ext cx="1527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Focus Here</a:t>
              </a:r>
              <a:endParaRPr b="1" sz="1800">
                <a:latin typeface="Proxima Nova"/>
                <a:ea typeface="Proxima Nova"/>
                <a:cs typeface="Proxima Nova"/>
                <a:sym typeface="Proxima Nova"/>
              </a:endParaRPr>
            </a:p>
          </p:txBody>
        </p:sp>
        <p:sp>
          <p:nvSpPr>
            <p:cNvPr id="555" name="Google Shape;555;p56"/>
            <p:cNvSpPr txBox="1"/>
            <p:nvPr/>
          </p:nvSpPr>
          <p:spPr>
            <a:xfrm>
              <a:off x="7901250" y="1363975"/>
              <a:ext cx="741900" cy="6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Not</a:t>
              </a:r>
              <a:r>
                <a:rPr b="1" lang="en" sz="1800">
                  <a:latin typeface="Proxima Nova"/>
                  <a:ea typeface="Proxima Nova"/>
                  <a:cs typeface="Proxima Nova"/>
                  <a:sym typeface="Proxima Nova"/>
                </a:rPr>
                <a:t> Here</a:t>
              </a:r>
              <a:endParaRPr b="1" sz="1800">
                <a:latin typeface="Proxima Nova"/>
                <a:ea typeface="Proxima Nova"/>
                <a:cs typeface="Proxima Nova"/>
                <a:sym typeface="Proxima Nova"/>
              </a:endParaRPr>
            </a:p>
          </p:txBody>
        </p:sp>
        <p:cxnSp>
          <p:nvCxnSpPr>
            <p:cNvPr id="556" name="Google Shape;556;p56"/>
            <p:cNvCxnSpPr>
              <a:stCxn id="554" idx="2"/>
            </p:cNvCxnSpPr>
            <p:nvPr/>
          </p:nvCxnSpPr>
          <p:spPr>
            <a:xfrm>
              <a:off x="1287575" y="1446352"/>
              <a:ext cx="993000" cy="539700"/>
            </a:xfrm>
            <a:prstGeom prst="straightConnector1">
              <a:avLst/>
            </a:prstGeom>
            <a:noFill/>
            <a:ln cap="flat" cmpd="sng" w="28575">
              <a:solidFill>
                <a:schemeClr val="dk2"/>
              </a:solidFill>
              <a:prstDash val="solid"/>
              <a:round/>
              <a:headEnd len="med" w="med" type="none"/>
              <a:tailEnd len="med" w="med" type="triangle"/>
            </a:ln>
          </p:spPr>
        </p:cxnSp>
        <p:cxnSp>
          <p:nvCxnSpPr>
            <p:cNvPr id="557" name="Google Shape;557;p56"/>
            <p:cNvCxnSpPr>
              <a:stCxn id="555" idx="1"/>
            </p:cNvCxnSpPr>
            <p:nvPr/>
          </p:nvCxnSpPr>
          <p:spPr>
            <a:xfrm flipH="1">
              <a:off x="7136250" y="1696825"/>
              <a:ext cx="765000" cy="540300"/>
            </a:xfrm>
            <a:prstGeom prst="straightConnector1">
              <a:avLst/>
            </a:prstGeom>
            <a:noFill/>
            <a:ln cap="flat" cmpd="sng" w="28575">
              <a:solidFill>
                <a:schemeClr val="dk2"/>
              </a:solidFill>
              <a:prstDash val="solid"/>
              <a:round/>
              <a:headEnd len="med" w="med" type="none"/>
              <a:tailEnd len="med" w="med" type="triangle"/>
            </a:ln>
          </p:spPr>
        </p:cxn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5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63" name="Google Shape;563;p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Same Goes for AI</a:t>
            </a:r>
            <a:endParaRPr/>
          </a:p>
        </p:txBody>
      </p:sp>
      <p:pic>
        <p:nvPicPr>
          <p:cNvPr id="564" name="Google Shape;564;p57"/>
          <p:cNvPicPr preferRelativeResize="0"/>
          <p:nvPr/>
        </p:nvPicPr>
        <p:blipFill rotWithShape="1">
          <a:blip r:embed="rId3">
            <a:alphaModFix/>
          </a:blip>
          <a:srcRect b="11821" l="28523" r="28936" t="13879"/>
          <a:stretch/>
        </p:blipFill>
        <p:spPr>
          <a:xfrm>
            <a:off x="1625113" y="1247149"/>
            <a:ext cx="2514886" cy="3163776"/>
          </a:xfrm>
          <a:prstGeom prst="rect">
            <a:avLst/>
          </a:prstGeom>
          <a:noFill/>
          <a:ln>
            <a:noFill/>
          </a:ln>
        </p:spPr>
      </p:pic>
      <p:pic>
        <p:nvPicPr>
          <p:cNvPr id="565" name="Google Shape;565;p57"/>
          <p:cNvPicPr preferRelativeResize="0"/>
          <p:nvPr/>
        </p:nvPicPr>
        <p:blipFill>
          <a:blip r:embed="rId4">
            <a:alphaModFix/>
          </a:blip>
          <a:stretch>
            <a:fillRect/>
          </a:stretch>
        </p:blipFill>
        <p:spPr>
          <a:xfrm>
            <a:off x="906825" y="1155451"/>
            <a:ext cx="3347175" cy="3347175"/>
          </a:xfrm>
          <a:prstGeom prst="rect">
            <a:avLst/>
          </a:prstGeom>
          <a:noFill/>
          <a:ln>
            <a:noFill/>
          </a:ln>
        </p:spPr>
      </p:pic>
      <p:pic>
        <p:nvPicPr>
          <p:cNvPr id="566" name="Google Shape;566;p57"/>
          <p:cNvPicPr preferRelativeResize="0"/>
          <p:nvPr/>
        </p:nvPicPr>
        <p:blipFill>
          <a:blip r:embed="rId5">
            <a:alphaModFix/>
          </a:blip>
          <a:stretch>
            <a:fillRect/>
          </a:stretch>
        </p:blipFill>
        <p:spPr>
          <a:xfrm>
            <a:off x="4711200" y="1384975"/>
            <a:ext cx="3525975" cy="2685300"/>
          </a:xfrm>
          <a:prstGeom prst="rect">
            <a:avLst/>
          </a:prstGeom>
          <a:noFill/>
          <a:ln>
            <a:noFill/>
          </a:ln>
        </p:spPr>
      </p:pic>
      <p:sp>
        <p:nvSpPr>
          <p:cNvPr id="567" name="Google Shape;567;p57"/>
          <p:cNvSpPr txBox="1"/>
          <p:nvPr/>
        </p:nvSpPr>
        <p:spPr>
          <a:xfrm>
            <a:off x="7825600" y="1031125"/>
            <a:ext cx="741900" cy="665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Not Here</a:t>
            </a:r>
            <a:endParaRPr b="1" sz="1800">
              <a:latin typeface="Proxima Nova"/>
              <a:ea typeface="Proxima Nova"/>
              <a:cs typeface="Proxima Nova"/>
              <a:sym typeface="Proxima Nova"/>
            </a:endParaRPr>
          </a:p>
        </p:txBody>
      </p:sp>
      <p:cxnSp>
        <p:nvCxnSpPr>
          <p:cNvPr id="568" name="Google Shape;568;p57"/>
          <p:cNvCxnSpPr>
            <a:stCxn id="567" idx="1"/>
          </p:cNvCxnSpPr>
          <p:nvPr/>
        </p:nvCxnSpPr>
        <p:spPr>
          <a:xfrm flipH="1">
            <a:off x="7060600" y="1363975"/>
            <a:ext cx="765000" cy="540300"/>
          </a:xfrm>
          <a:prstGeom prst="straightConnector1">
            <a:avLst/>
          </a:prstGeom>
          <a:noFill/>
          <a:ln cap="flat" cmpd="sng" w="28575">
            <a:solidFill>
              <a:schemeClr val="dk2"/>
            </a:solidFill>
            <a:prstDash val="solid"/>
            <a:round/>
            <a:headEnd len="med" w="med" type="none"/>
            <a:tailEnd len="med" w="med" type="triangle"/>
          </a:ln>
        </p:spPr>
      </p:cxnSp>
      <p:sp>
        <p:nvSpPr>
          <p:cNvPr id="569" name="Google Shape;569;p57"/>
          <p:cNvSpPr txBox="1"/>
          <p:nvPr/>
        </p:nvSpPr>
        <p:spPr>
          <a:xfrm>
            <a:off x="512975" y="1265727"/>
            <a:ext cx="15276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Focus Here</a:t>
            </a:r>
            <a:endParaRPr b="1" sz="1800">
              <a:latin typeface="Proxima Nova"/>
              <a:ea typeface="Proxima Nova"/>
              <a:cs typeface="Proxima Nova"/>
              <a:sym typeface="Proxima Nova"/>
            </a:endParaRPr>
          </a:p>
        </p:txBody>
      </p:sp>
      <p:cxnSp>
        <p:nvCxnSpPr>
          <p:cNvPr id="570" name="Google Shape;570;p57"/>
          <p:cNvCxnSpPr>
            <a:stCxn id="569" idx="2"/>
          </p:cNvCxnSpPr>
          <p:nvPr/>
        </p:nvCxnSpPr>
        <p:spPr>
          <a:xfrm>
            <a:off x="1276775" y="1696827"/>
            <a:ext cx="993000" cy="53970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grpSp>
        <p:nvGrpSpPr>
          <p:cNvPr id="575" name="Google Shape;575;p58"/>
          <p:cNvGrpSpPr/>
          <p:nvPr/>
        </p:nvGrpSpPr>
        <p:grpSpPr>
          <a:xfrm>
            <a:off x="1352482" y="616979"/>
            <a:ext cx="6224763" cy="6224763"/>
            <a:chOff x="3317700" y="636714"/>
            <a:chExt cx="5987652" cy="5987652"/>
          </a:xfrm>
        </p:grpSpPr>
        <p:pic>
          <p:nvPicPr>
            <p:cNvPr id="576" name="Google Shape;576;p58"/>
            <p:cNvPicPr preferRelativeResize="0"/>
            <p:nvPr/>
          </p:nvPicPr>
          <p:blipFill>
            <a:blip r:embed="rId3">
              <a:alphaModFix/>
            </a:blip>
            <a:stretch>
              <a:fillRect/>
            </a:stretch>
          </p:blipFill>
          <p:spPr>
            <a:xfrm>
              <a:off x="3317700" y="636714"/>
              <a:ext cx="5987652" cy="5987652"/>
            </a:xfrm>
            <a:prstGeom prst="rect">
              <a:avLst/>
            </a:prstGeom>
            <a:noFill/>
            <a:ln>
              <a:noFill/>
            </a:ln>
          </p:spPr>
        </p:pic>
        <p:sp>
          <p:nvSpPr>
            <p:cNvPr id="577" name="Google Shape;577;p58"/>
            <p:cNvSpPr txBox="1"/>
            <p:nvPr/>
          </p:nvSpPr>
          <p:spPr>
            <a:xfrm>
              <a:off x="6458900" y="1502536"/>
              <a:ext cx="1368300" cy="6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Machine Learning</a:t>
              </a:r>
              <a:endParaRPr b="1" sz="1800">
                <a:solidFill>
                  <a:srgbClr val="FFFFFF"/>
                </a:solidFill>
                <a:latin typeface="Proxima Nova"/>
                <a:ea typeface="Proxima Nova"/>
                <a:cs typeface="Proxima Nova"/>
                <a:sym typeface="Proxima Nova"/>
              </a:endParaRPr>
            </a:p>
          </p:txBody>
        </p:sp>
      </p:grpSp>
      <p:sp>
        <p:nvSpPr>
          <p:cNvPr id="578" name="Google Shape;578;p5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Few Definitions </a:t>
            </a:r>
            <a:endParaRPr/>
          </a:p>
        </p:txBody>
      </p:sp>
      <p:sp>
        <p:nvSpPr>
          <p:cNvPr id="579" name="Google Shape;579;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80" name="Google Shape;580;p58"/>
          <p:cNvSpPr/>
          <p:nvPr/>
        </p:nvSpPr>
        <p:spPr>
          <a:xfrm>
            <a:off x="784700" y="1643600"/>
            <a:ext cx="3216900" cy="212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latin typeface="Proxima Nova"/>
                <a:ea typeface="Proxima Nova"/>
                <a:cs typeface="Proxima Nova"/>
                <a:sym typeface="Proxima Nova"/>
              </a:rPr>
              <a:t>Systems that appear to be “intelligent” and can perceive their environment and respond in a way that is likely to achieve some goal.</a:t>
            </a:r>
            <a:endParaRPr sz="1800">
              <a:latin typeface="Proxima Nova"/>
              <a:ea typeface="Proxima Nova"/>
              <a:cs typeface="Proxima Nova"/>
              <a:sym typeface="Proxima Nova"/>
            </a:endParaRPr>
          </a:p>
        </p:txBody>
      </p:sp>
      <p:sp>
        <p:nvSpPr>
          <p:cNvPr id="581" name="Google Shape;581;p58"/>
          <p:cNvSpPr/>
          <p:nvPr/>
        </p:nvSpPr>
        <p:spPr>
          <a:xfrm>
            <a:off x="5131350" y="2196800"/>
            <a:ext cx="3216900" cy="2121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None/>
            </a:pPr>
            <a:r>
              <a:rPr lang="en" sz="1800">
                <a:latin typeface="Proxima Nova"/>
                <a:ea typeface="Proxima Nova"/>
                <a:cs typeface="Proxima Nova"/>
                <a:sym typeface="Proxima Nova"/>
              </a:rPr>
              <a:t>The study of algorithms that allow computer programs to automatically improve through experience. ML finds patterns in data and makes predictions about new data.</a:t>
            </a:r>
            <a:endParaRPr sz="1800">
              <a:latin typeface="Proxima Nova"/>
              <a:ea typeface="Proxima Nova"/>
              <a:cs typeface="Proxima Nova"/>
              <a:sym typeface="Proxima Nova"/>
            </a:endParaRPr>
          </a:p>
        </p:txBody>
      </p:sp>
      <p:sp>
        <p:nvSpPr>
          <p:cNvPr id="582" name="Google Shape;582;p58"/>
          <p:cNvSpPr txBox="1"/>
          <p:nvPr/>
        </p:nvSpPr>
        <p:spPr>
          <a:xfrm>
            <a:off x="2909125" y="793975"/>
            <a:ext cx="1437900" cy="632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Proxima Nova"/>
                <a:ea typeface="Proxima Nova"/>
                <a:cs typeface="Proxima Nova"/>
                <a:sym typeface="Proxima Nova"/>
              </a:rPr>
              <a:t>Artificial Intelligence</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We’ll Focus Today</a:t>
            </a:r>
            <a:endParaRPr/>
          </a:p>
        </p:txBody>
      </p:sp>
      <p:sp>
        <p:nvSpPr>
          <p:cNvPr id="588" name="Google Shape;588;p5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89" name="Google Shape;589;p59"/>
          <p:cNvSpPr/>
          <p:nvPr/>
        </p:nvSpPr>
        <p:spPr>
          <a:xfrm>
            <a:off x="3521288" y="1447850"/>
            <a:ext cx="4309500" cy="2670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solidFill>
                  <a:srgbClr val="FFFFFF"/>
                </a:solidFill>
                <a:latin typeface="Proxima Nova"/>
                <a:ea typeface="Proxima Nova"/>
                <a:cs typeface="Proxima Nova"/>
                <a:sym typeface="Proxima Nova"/>
              </a:rPr>
              <a:t>Artificial </a:t>
            </a:r>
            <a:br>
              <a:rPr b="1" lang="en" sz="1800">
                <a:solidFill>
                  <a:srgbClr val="FFFFFF"/>
                </a:solidFill>
                <a:latin typeface="Proxima Nova"/>
                <a:ea typeface="Proxima Nova"/>
                <a:cs typeface="Proxima Nova"/>
                <a:sym typeface="Proxima Nova"/>
              </a:rPr>
            </a:br>
            <a:r>
              <a:rPr b="1" lang="en" sz="1800">
                <a:solidFill>
                  <a:srgbClr val="FFFFFF"/>
                </a:solidFill>
                <a:latin typeface="Proxima Nova"/>
                <a:ea typeface="Proxima Nova"/>
                <a:cs typeface="Proxima Nova"/>
                <a:sym typeface="Proxima Nova"/>
              </a:rPr>
              <a:t>Intelligence</a:t>
            </a:r>
            <a:endParaRPr b="1" sz="1800">
              <a:solidFill>
                <a:srgbClr val="FFFFFF"/>
              </a:solidFill>
              <a:latin typeface="Proxima Nova"/>
              <a:ea typeface="Proxima Nova"/>
              <a:cs typeface="Proxima Nova"/>
              <a:sym typeface="Proxima Nova"/>
            </a:endParaRPr>
          </a:p>
        </p:txBody>
      </p:sp>
      <p:sp>
        <p:nvSpPr>
          <p:cNvPr id="590" name="Google Shape;590;p59"/>
          <p:cNvSpPr/>
          <p:nvPr/>
        </p:nvSpPr>
        <p:spPr>
          <a:xfrm>
            <a:off x="3699312" y="2210461"/>
            <a:ext cx="2044200" cy="1145100"/>
          </a:xfrm>
          <a:prstGeom prst="ellipse">
            <a:avLst/>
          </a:prstGeom>
          <a:solidFill>
            <a:srgbClr val="FFD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Machine Learning</a:t>
            </a:r>
            <a:endParaRPr b="1" sz="1800">
              <a:latin typeface="Proxima Nova"/>
              <a:ea typeface="Proxima Nova"/>
              <a:cs typeface="Proxima Nova"/>
              <a:sym typeface="Proxima Nova"/>
            </a:endParaRPr>
          </a:p>
        </p:txBody>
      </p:sp>
      <p:cxnSp>
        <p:nvCxnSpPr>
          <p:cNvPr id="591" name="Google Shape;591;p59"/>
          <p:cNvCxnSpPr>
            <a:stCxn id="592" idx="3"/>
          </p:cNvCxnSpPr>
          <p:nvPr/>
        </p:nvCxnSpPr>
        <p:spPr>
          <a:xfrm>
            <a:off x="3357413" y="1886400"/>
            <a:ext cx="1179000" cy="567900"/>
          </a:xfrm>
          <a:prstGeom prst="straightConnector1">
            <a:avLst/>
          </a:prstGeom>
          <a:noFill/>
          <a:ln cap="flat" cmpd="sng" w="28575">
            <a:solidFill>
              <a:srgbClr val="000000"/>
            </a:solidFill>
            <a:prstDash val="solid"/>
            <a:round/>
            <a:headEnd len="med" w="med" type="none"/>
            <a:tailEnd len="med" w="med" type="triangle"/>
          </a:ln>
        </p:spPr>
      </p:cxnSp>
      <p:sp>
        <p:nvSpPr>
          <p:cNvPr id="592" name="Google Shape;592;p59"/>
          <p:cNvSpPr txBox="1"/>
          <p:nvPr/>
        </p:nvSpPr>
        <p:spPr>
          <a:xfrm>
            <a:off x="1313213" y="1201050"/>
            <a:ext cx="2044200" cy="1370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ML is just one way to achieve AI</a:t>
            </a:r>
            <a:r>
              <a:rPr lang="en" sz="1800">
                <a:latin typeface="Proxima Nova"/>
                <a:ea typeface="Proxima Nova"/>
                <a:cs typeface="Proxima Nova"/>
                <a:sym typeface="Proxima Nova"/>
              </a:rPr>
              <a:t> — but it’s the most effective way we </a:t>
            </a:r>
            <a:r>
              <a:rPr lang="en" sz="1800">
                <a:solidFill>
                  <a:schemeClr val="dk1"/>
                </a:solidFill>
                <a:latin typeface="Proxima Nova"/>
                <a:ea typeface="Proxima Nova"/>
                <a:cs typeface="Proxima Nova"/>
                <a:sym typeface="Proxima Nova"/>
              </a:rPr>
              <a:t>currently</a:t>
            </a:r>
            <a:r>
              <a:rPr lang="en" sz="1800">
                <a:latin typeface="Proxima Nova"/>
                <a:ea typeface="Proxima Nova"/>
                <a:cs typeface="Proxima Nova"/>
                <a:sym typeface="Proxima Nova"/>
              </a:rPr>
              <a:t> have.</a:t>
            </a:r>
            <a:endParaRPr sz="1800">
              <a:latin typeface="Proxima Nova"/>
              <a:ea typeface="Proxima Nova"/>
              <a:cs typeface="Proxima Nova"/>
              <a:sym typeface="Proxima Nova"/>
            </a:endParaRPr>
          </a:p>
          <a:p>
            <a:pPr indent="0" lvl="0" marL="0" rtl="0" algn="l">
              <a:lnSpc>
                <a:spcPct val="115000"/>
              </a:lnSpc>
              <a:spcBef>
                <a:spcPts val="1000"/>
              </a:spcBef>
              <a:spcAft>
                <a:spcPts val="1000"/>
              </a:spcAft>
              <a:buNone/>
            </a:pPr>
            <a:r>
              <a:rPr b="1" lang="en" sz="1800">
                <a:latin typeface="Proxima Nova"/>
                <a:ea typeface="Proxima Nova"/>
                <a:cs typeface="Proxima Nova"/>
                <a:sym typeface="Proxima Nova"/>
              </a:rPr>
              <a:t>We’ll focus on ML in this workshop.</a:t>
            </a:r>
            <a:endParaRPr b="1" sz="1800">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6" name="Shape 596"/>
        <p:cNvGrpSpPr/>
        <p:nvPr/>
      </p:nvGrpSpPr>
      <p:grpSpPr>
        <a:xfrm>
          <a:off x="0" y="0"/>
          <a:ext cx="0" cy="0"/>
          <a:chOff x="0" y="0"/>
          <a:chExt cx="0" cy="0"/>
        </a:xfrm>
      </p:grpSpPr>
      <p:sp>
        <p:nvSpPr>
          <p:cNvPr id="597" name="Google Shape;597;p6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Cats &amp; Dogs</a:t>
            </a:r>
            <a:endParaRPr/>
          </a:p>
        </p:txBody>
      </p:sp>
      <p:sp>
        <p:nvSpPr>
          <p:cNvPr id="598" name="Google Shape;598;p60"/>
          <p:cNvSpPr txBox="1"/>
          <p:nvPr>
            <p:ph idx="1" type="body"/>
          </p:nvPr>
        </p:nvSpPr>
        <p:spPr>
          <a:xfrm>
            <a:off x="979500" y="1078375"/>
            <a:ext cx="7099500" cy="377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exercise is designed to explain different types of machine learning (supervised, unsupervised, and reinforcement) through a tangible example: distinguishing between types of animals.</a:t>
            </a:r>
            <a:endParaRPr sz="1400"/>
          </a:p>
          <a:p>
            <a:pPr indent="0" lvl="0" marL="0" rtl="0" algn="l">
              <a:spcBef>
                <a:spcPts val="1600"/>
              </a:spcBef>
              <a:spcAft>
                <a:spcPts val="0"/>
              </a:spcAft>
              <a:buNone/>
            </a:pPr>
            <a:r>
              <a:rPr lang="en" sz="1400"/>
              <a:t>Give students some time to brainstorm a variety of ways to approach the problem, then walk through how those methods relate to the types of ML. You don’t need to spend a lot of time debriefing the exercise; the following slide will reveal the “answers</a:t>
            </a:r>
            <a:r>
              <a:rPr lang="en" sz="1400">
                <a:solidFill>
                  <a:schemeClr val="dk1"/>
                </a:solidFill>
              </a:rPr>
              <a:t>.</a:t>
            </a:r>
            <a:r>
              <a:rPr lang="en" sz="1400"/>
              <a:t>”</a:t>
            </a:r>
            <a:endParaRPr sz="1400"/>
          </a:p>
          <a:p>
            <a:pPr indent="0" lvl="0" marL="0" rtl="0" algn="l">
              <a:spcBef>
                <a:spcPts val="1600"/>
              </a:spcBef>
              <a:spcAft>
                <a:spcPts val="0"/>
              </a:spcAft>
              <a:buNone/>
            </a:pPr>
            <a:r>
              <a:rPr lang="en" sz="1400"/>
              <a:t>Students can use page 1 of their </a:t>
            </a:r>
            <a:r>
              <a:rPr lang="en" sz="1400" u="sng">
                <a:solidFill>
                  <a:schemeClr val="hlink"/>
                </a:solidFill>
                <a:hlinkClick r:id="rId3"/>
              </a:rPr>
              <a:t>worksheets</a:t>
            </a:r>
            <a:r>
              <a:rPr lang="en" sz="1400"/>
              <a:t> for the exercise.</a:t>
            </a:r>
            <a:endParaRPr sz="1400"/>
          </a:p>
          <a:p>
            <a:pPr indent="0" lvl="0" marL="0" rtl="0" algn="l">
              <a:lnSpc>
                <a:spcPct val="100000"/>
              </a:lnSpc>
              <a:spcBef>
                <a:spcPts val="1600"/>
              </a:spcBef>
              <a:spcAft>
                <a:spcPts val="0"/>
              </a:spcAft>
              <a:buClr>
                <a:schemeClr val="dk1"/>
              </a:buClr>
              <a:buSzPts val="1100"/>
              <a:buFont typeface="Arial"/>
              <a:buNone/>
            </a:pPr>
            <a:r>
              <a:rPr b="1" lang="en" sz="1400">
                <a:solidFill>
                  <a:schemeClr val="dk1"/>
                </a:solidFill>
                <a:highlight>
                  <a:srgbClr val="FFDB00"/>
                </a:highlight>
              </a:rPr>
              <a:t>For remote classrooms:</a:t>
            </a:r>
            <a:endParaRPr b="1" sz="1400">
              <a:solidFill>
                <a:schemeClr val="dk1"/>
              </a:solidFill>
              <a:highlight>
                <a:srgbClr val="FFDB00"/>
              </a:highlight>
            </a:endParaRPr>
          </a:p>
          <a:p>
            <a:pPr indent="0" lvl="0" marL="0" rtl="0" algn="l">
              <a:lnSpc>
                <a:spcPct val="100000"/>
              </a:lnSpc>
              <a:spcBef>
                <a:spcPts val="0"/>
              </a:spcBef>
              <a:spcAft>
                <a:spcPts val="0"/>
              </a:spcAft>
              <a:buClr>
                <a:schemeClr val="dk1"/>
              </a:buClr>
              <a:buSzPts val="1100"/>
              <a:buFont typeface="Arial"/>
              <a:buNone/>
            </a:pPr>
            <a:r>
              <a:t/>
            </a:r>
            <a:endParaRPr sz="1400">
              <a:solidFill>
                <a:schemeClr val="dk1"/>
              </a:solidFill>
            </a:endParaRPr>
          </a:p>
          <a:p>
            <a:pPr indent="-317500" lvl="0" marL="457200" rtl="0" algn="l">
              <a:lnSpc>
                <a:spcPct val="100000"/>
              </a:lnSpc>
              <a:spcBef>
                <a:spcPts val="0"/>
              </a:spcBef>
              <a:spcAft>
                <a:spcPts val="0"/>
              </a:spcAft>
              <a:buClr>
                <a:schemeClr val="dk1"/>
              </a:buClr>
              <a:buSzPts val="1400"/>
              <a:buFont typeface="Proxima Nova"/>
              <a:buChar char="●"/>
            </a:pPr>
            <a:r>
              <a:rPr lang="en" sz="1400">
                <a:solidFill>
                  <a:schemeClr val="dk1"/>
                </a:solidFill>
              </a:rPr>
              <a:t>Set up breakout rooms for student pairs. Take a screenshot of the slide and post it in the Slack channel before opening the rooms.</a:t>
            </a:r>
            <a:endParaRPr sz="1400">
              <a:solidFill>
                <a:schemeClr val="dk1"/>
              </a:solidFill>
            </a:endParaRPr>
          </a:p>
          <a:p>
            <a:pPr indent="-317500" lvl="0" marL="457200" rtl="0" algn="l">
              <a:lnSpc>
                <a:spcPct val="100000"/>
              </a:lnSpc>
              <a:spcBef>
                <a:spcPts val="0"/>
              </a:spcBef>
              <a:spcAft>
                <a:spcPts val="0"/>
              </a:spcAft>
              <a:buClr>
                <a:schemeClr val="dk1"/>
              </a:buClr>
              <a:buSzPts val="1400"/>
              <a:buFont typeface="Proxima Nova"/>
              <a:buChar char="●"/>
            </a:pPr>
            <a:r>
              <a:rPr lang="en" sz="1400">
                <a:solidFill>
                  <a:schemeClr val="dk1"/>
                </a:solidFill>
              </a:rPr>
              <a:t>When there is only one minute left to go (at the 60-second mark), send a message to all rooms: “Start to wrap up your discussions. Rooms will close in one minute!”</a:t>
            </a:r>
            <a:endParaRPr sz="1400">
              <a:solidFill>
                <a:schemeClr val="dk1"/>
              </a:solidFill>
            </a:endParaRPr>
          </a:p>
          <a:p>
            <a:pPr indent="0" lvl="0" marL="0" rtl="0" algn="l">
              <a:spcBef>
                <a:spcPts val="0"/>
              </a:spcBef>
              <a:spcAft>
                <a:spcPts val="1600"/>
              </a:spcAft>
              <a:buNone/>
            </a:pPr>
            <a:r>
              <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6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Comparing Cats &amp; Dogs</a:t>
            </a:r>
            <a:endParaRPr/>
          </a:p>
        </p:txBody>
      </p:sp>
      <p:sp>
        <p:nvSpPr>
          <p:cNvPr id="604" name="Google Shape;604;p6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605" name="Google Shape;605;p61"/>
          <p:cNvSpPr txBox="1"/>
          <p:nvPr/>
        </p:nvSpPr>
        <p:spPr>
          <a:xfrm>
            <a:off x="457200" y="1143000"/>
            <a:ext cx="5342700" cy="293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You are tasked with explaining to a child the difference between cats and dogs. </a:t>
            </a:r>
            <a:endParaRPr sz="1800">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800">
                <a:latin typeface="Proxima Nova"/>
                <a:ea typeface="Proxima Nova"/>
                <a:cs typeface="Proxima Nova"/>
                <a:sym typeface="Proxima Nova"/>
              </a:rPr>
              <a:t>Where would you start?</a:t>
            </a:r>
            <a:endParaRPr b="1" sz="1800">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 sz="1800">
                <a:latin typeface="Proxima Nova"/>
                <a:ea typeface="Proxima Nova"/>
                <a:cs typeface="Proxima Nova"/>
                <a:sym typeface="Proxima Nova"/>
              </a:rPr>
              <a:t>Outline the different methods you would use to help a child </a:t>
            </a:r>
            <a:r>
              <a:rPr b="1" lang="en" sz="1800">
                <a:latin typeface="Proxima Nova"/>
                <a:ea typeface="Proxima Nova"/>
                <a:cs typeface="Proxima Nova"/>
                <a:sym typeface="Proxima Nova"/>
              </a:rPr>
              <a:t>distinguish</a:t>
            </a:r>
            <a:r>
              <a:rPr lang="en" sz="1800">
                <a:latin typeface="Proxima Nova"/>
                <a:ea typeface="Proxima Nova"/>
                <a:cs typeface="Proxima Nova"/>
                <a:sym typeface="Proxima Nova"/>
              </a:rPr>
              <a:t> </a:t>
            </a:r>
            <a:r>
              <a:rPr b="1" lang="en" sz="1800">
                <a:latin typeface="Proxima Nova"/>
                <a:ea typeface="Proxima Nova"/>
                <a:cs typeface="Proxima Nova"/>
                <a:sym typeface="Proxima Nova"/>
              </a:rPr>
              <a:t>between cats and dogs</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606" name="Google Shape;606;p61"/>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1"/>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1</a:t>
            </a:r>
            <a:endParaRPr b="1" sz="1000">
              <a:latin typeface="Proxima Nova"/>
              <a:ea typeface="Proxima Nova"/>
              <a:cs typeface="Proxima Nova"/>
              <a:sym typeface="Proxima Nova"/>
            </a:endParaRPr>
          </a:p>
        </p:txBody>
      </p:sp>
      <p:pic>
        <p:nvPicPr>
          <p:cNvPr id="608" name="Google Shape;608;p61"/>
          <p:cNvPicPr preferRelativeResize="0"/>
          <p:nvPr/>
        </p:nvPicPr>
        <p:blipFill>
          <a:blip r:embed="rId3">
            <a:alphaModFix/>
          </a:blip>
          <a:stretch>
            <a:fillRect/>
          </a:stretch>
        </p:blipFill>
        <p:spPr>
          <a:xfrm>
            <a:off x="8105260" y="916174"/>
            <a:ext cx="335813" cy="328800"/>
          </a:xfrm>
          <a:prstGeom prst="rect">
            <a:avLst/>
          </a:prstGeom>
          <a:noFill/>
          <a:ln>
            <a:noFill/>
          </a:ln>
        </p:spPr>
      </p:pic>
      <p:pic>
        <p:nvPicPr>
          <p:cNvPr id="609" name="Google Shape;609;p61"/>
          <p:cNvPicPr preferRelativeResize="0"/>
          <p:nvPr/>
        </p:nvPicPr>
        <p:blipFill>
          <a:blip r:embed="rId4">
            <a:alphaModFix/>
          </a:blip>
          <a:stretch>
            <a:fillRect/>
          </a:stretch>
        </p:blipFill>
        <p:spPr>
          <a:xfrm flipH="1">
            <a:off x="7101850" y="2656600"/>
            <a:ext cx="1512400" cy="1512400"/>
          </a:xfrm>
          <a:prstGeom prst="rect">
            <a:avLst/>
          </a:prstGeom>
          <a:noFill/>
          <a:ln>
            <a:noFill/>
          </a:ln>
        </p:spPr>
      </p:pic>
      <p:pic>
        <p:nvPicPr>
          <p:cNvPr id="610" name="Google Shape;610;p61"/>
          <p:cNvPicPr preferRelativeResize="0"/>
          <p:nvPr/>
        </p:nvPicPr>
        <p:blipFill>
          <a:blip r:embed="rId5">
            <a:alphaModFix/>
          </a:blip>
          <a:stretch>
            <a:fillRect/>
          </a:stretch>
        </p:blipFill>
        <p:spPr>
          <a:xfrm>
            <a:off x="5918250" y="2775800"/>
            <a:ext cx="1736950" cy="17369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6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Machine Learning Works</a:t>
            </a:r>
            <a:endParaRPr/>
          </a:p>
        </p:txBody>
      </p:sp>
      <p:sp>
        <p:nvSpPr>
          <p:cNvPr id="616" name="Google Shape;616;p62"/>
          <p:cNvSpPr txBox="1"/>
          <p:nvPr/>
        </p:nvSpPr>
        <p:spPr>
          <a:xfrm>
            <a:off x="519300" y="1252625"/>
            <a:ext cx="2660400" cy="23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Method 1: </a:t>
            </a:r>
            <a:endParaRPr b="1" sz="1800">
              <a:solidFill>
                <a:schemeClr val="dk2"/>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b="1" lang="en" sz="1600">
                <a:latin typeface="Proxima Nova"/>
                <a:ea typeface="Proxima Nova"/>
                <a:cs typeface="Proxima Nova"/>
                <a:sym typeface="Proxima Nova"/>
              </a:rPr>
              <a:t>Give them labeled</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 pictures of cats and dogs.</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a:latin typeface="Proxima Nova"/>
                <a:ea typeface="Proxima Nova"/>
                <a:cs typeface="Proxima Nova"/>
                <a:sym typeface="Proxima Nova"/>
              </a:rPr>
              <a:t>After studying those pictures, they should be able to look at new pictures and predict if it’s a cat or a dog.</a:t>
            </a:r>
            <a:endParaRPr>
              <a:latin typeface="Proxima Nova"/>
              <a:ea typeface="Proxima Nova"/>
              <a:cs typeface="Proxima Nova"/>
              <a:sym typeface="Proxima Nova"/>
            </a:endParaRPr>
          </a:p>
        </p:txBody>
      </p:sp>
      <p:sp>
        <p:nvSpPr>
          <p:cNvPr id="617" name="Google Shape;617;p62"/>
          <p:cNvSpPr txBox="1"/>
          <p:nvPr/>
        </p:nvSpPr>
        <p:spPr>
          <a:xfrm>
            <a:off x="6026400" y="1252625"/>
            <a:ext cx="2660400" cy="23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Method</a:t>
            </a:r>
            <a:r>
              <a:rPr b="1" lang="en" sz="1800">
                <a:solidFill>
                  <a:schemeClr val="dk2"/>
                </a:solidFill>
                <a:latin typeface="Proxima Nova"/>
                <a:ea typeface="Proxima Nova"/>
                <a:cs typeface="Proxima Nova"/>
                <a:sym typeface="Proxima Nova"/>
              </a:rPr>
              <a:t> 3: </a:t>
            </a:r>
            <a:endParaRPr b="1" sz="1800">
              <a:solidFill>
                <a:schemeClr val="dk2"/>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b="1" lang="en" sz="1600">
                <a:latin typeface="Proxima Nova"/>
                <a:ea typeface="Proxima Nova"/>
                <a:cs typeface="Proxima Nova"/>
                <a:sym typeface="Proxima Nova"/>
              </a:rPr>
              <a:t>Reward them.</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a:latin typeface="Proxima Nova"/>
                <a:ea typeface="Proxima Nova"/>
                <a:cs typeface="Proxima Nova"/>
                <a:sym typeface="Proxima Nova"/>
              </a:rPr>
              <a:t>Have them guess which images are cats or dogs. Reward them when they get it right</a:t>
            </a:r>
            <a:r>
              <a:rPr lang="en">
                <a:latin typeface="Proxima Nova"/>
                <a:ea typeface="Proxima Nova"/>
                <a:cs typeface="Proxima Nova"/>
                <a:sym typeface="Proxima Nova"/>
              </a:rPr>
              <a:t>, </a:t>
            </a:r>
            <a:r>
              <a:rPr lang="en">
                <a:latin typeface="Proxima Nova"/>
                <a:ea typeface="Proxima Nova"/>
                <a:cs typeface="Proxima Nova"/>
                <a:sym typeface="Proxima Nova"/>
              </a:rPr>
              <a:t>and correct them when they get it wrong as they continue guessing.</a:t>
            </a:r>
            <a:endParaRPr>
              <a:latin typeface="Proxima Nova"/>
              <a:ea typeface="Proxima Nova"/>
              <a:cs typeface="Proxima Nova"/>
              <a:sym typeface="Proxima Nova"/>
            </a:endParaRPr>
          </a:p>
        </p:txBody>
      </p:sp>
      <p:sp>
        <p:nvSpPr>
          <p:cNvPr id="618" name="Google Shape;618;p62"/>
          <p:cNvSpPr txBox="1"/>
          <p:nvPr/>
        </p:nvSpPr>
        <p:spPr>
          <a:xfrm>
            <a:off x="3241800" y="1252625"/>
            <a:ext cx="2660400" cy="2364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2"/>
                </a:solidFill>
                <a:latin typeface="Proxima Nova"/>
                <a:ea typeface="Proxima Nova"/>
                <a:cs typeface="Proxima Nova"/>
                <a:sym typeface="Proxima Nova"/>
              </a:rPr>
              <a:t>Method</a:t>
            </a:r>
            <a:r>
              <a:rPr b="1" lang="en" sz="1800">
                <a:solidFill>
                  <a:schemeClr val="dk2"/>
                </a:solidFill>
                <a:latin typeface="Proxima Nova"/>
                <a:ea typeface="Proxima Nova"/>
                <a:cs typeface="Proxima Nova"/>
                <a:sym typeface="Proxima Nova"/>
              </a:rPr>
              <a:t> 2: </a:t>
            </a:r>
            <a:endParaRPr b="1" sz="1800">
              <a:solidFill>
                <a:schemeClr val="dk2"/>
              </a:solidFill>
              <a:latin typeface="Proxima Nova"/>
              <a:ea typeface="Proxima Nova"/>
              <a:cs typeface="Proxima Nova"/>
              <a:sym typeface="Proxima Nova"/>
            </a:endParaRPr>
          </a:p>
          <a:p>
            <a:pPr indent="0" lvl="0" marL="0" rtl="0" algn="ctr">
              <a:lnSpc>
                <a:spcPct val="115000"/>
              </a:lnSpc>
              <a:spcBef>
                <a:spcPts val="1000"/>
              </a:spcBef>
              <a:spcAft>
                <a:spcPts val="0"/>
              </a:spcAft>
              <a:buNone/>
            </a:pPr>
            <a:r>
              <a:rPr b="1" lang="en" sz="1600">
                <a:latin typeface="Proxima Nova"/>
                <a:ea typeface="Proxima Nova"/>
                <a:cs typeface="Proxima Nova"/>
                <a:sym typeface="Proxima Nova"/>
              </a:rPr>
              <a:t>Give them unlabeled pictures of cats and dogs.</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a:latin typeface="Proxima Nova"/>
                <a:ea typeface="Proxima Nova"/>
                <a:cs typeface="Proxima Nova"/>
                <a:sym typeface="Proxima Nova"/>
              </a:rPr>
              <a:t>They should be able to sort the pictures into groups of cats or dogs based on similar characteristics.</a:t>
            </a:r>
            <a:endParaRPr>
              <a:latin typeface="Proxima Nova"/>
              <a:ea typeface="Proxima Nova"/>
              <a:cs typeface="Proxima Nova"/>
              <a:sym typeface="Proxima Nova"/>
            </a:endParaRPr>
          </a:p>
        </p:txBody>
      </p:sp>
      <p:cxnSp>
        <p:nvCxnSpPr>
          <p:cNvPr id="619" name="Google Shape;619;p62"/>
          <p:cNvCxnSpPr/>
          <p:nvPr/>
        </p:nvCxnSpPr>
        <p:spPr>
          <a:xfrm>
            <a:off x="5964300" y="1170700"/>
            <a:ext cx="0" cy="3460200"/>
          </a:xfrm>
          <a:prstGeom prst="straightConnector1">
            <a:avLst/>
          </a:prstGeom>
          <a:noFill/>
          <a:ln cap="flat" cmpd="sng" w="19050">
            <a:solidFill>
              <a:schemeClr val="accent6"/>
            </a:solidFill>
            <a:prstDash val="dash"/>
            <a:round/>
            <a:headEnd len="med" w="med" type="none"/>
            <a:tailEnd len="med" w="med" type="none"/>
          </a:ln>
        </p:spPr>
      </p:cxnSp>
      <p:cxnSp>
        <p:nvCxnSpPr>
          <p:cNvPr id="620" name="Google Shape;620;p62"/>
          <p:cNvCxnSpPr/>
          <p:nvPr/>
        </p:nvCxnSpPr>
        <p:spPr>
          <a:xfrm>
            <a:off x="3230975" y="1170700"/>
            <a:ext cx="0" cy="3460200"/>
          </a:xfrm>
          <a:prstGeom prst="straightConnector1">
            <a:avLst/>
          </a:prstGeom>
          <a:noFill/>
          <a:ln cap="flat" cmpd="sng" w="19050">
            <a:solidFill>
              <a:schemeClr val="accent6"/>
            </a:solidFill>
            <a:prstDash val="dash"/>
            <a:round/>
            <a:headEnd len="med" w="med" type="none"/>
            <a:tailEnd len="med" w="med" type="none"/>
          </a:ln>
        </p:spPr>
      </p:cxnSp>
      <p:sp>
        <p:nvSpPr>
          <p:cNvPr id="621" name="Google Shape;621;p62"/>
          <p:cNvSpPr txBox="1"/>
          <p:nvPr/>
        </p:nvSpPr>
        <p:spPr>
          <a:xfrm>
            <a:off x="623238" y="4122250"/>
            <a:ext cx="23463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Supervised Learning</a:t>
            </a:r>
            <a:endParaRPr b="1" sz="1800">
              <a:highlight>
                <a:schemeClr val="accent2"/>
              </a:highlight>
              <a:latin typeface="Proxima Nova"/>
              <a:ea typeface="Proxima Nova"/>
              <a:cs typeface="Proxima Nova"/>
              <a:sym typeface="Proxima Nova"/>
            </a:endParaRPr>
          </a:p>
        </p:txBody>
      </p:sp>
      <p:sp>
        <p:nvSpPr>
          <p:cNvPr id="622" name="Google Shape;622;p62"/>
          <p:cNvSpPr txBox="1"/>
          <p:nvPr/>
        </p:nvSpPr>
        <p:spPr>
          <a:xfrm>
            <a:off x="3230325" y="4122250"/>
            <a:ext cx="27204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Uns</a:t>
            </a:r>
            <a:r>
              <a:rPr b="1" lang="en" sz="1800">
                <a:highlight>
                  <a:schemeClr val="accent2"/>
                </a:highlight>
                <a:latin typeface="Proxima Nova"/>
                <a:ea typeface="Proxima Nova"/>
                <a:cs typeface="Proxima Nova"/>
                <a:sym typeface="Proxima Nova"/>
              </a:rPr>
              <a:t>upervised Learning</a:t>
            </a:r>
            <a:endParaRPr b="1" sz="1800">
              <a:highlight>
                <a:schemeClr val="accent2"/>
              </a:highlight>
              <a:latin typeface="Proxima Nova"/>
              <a:ea typeface="Proxima Nova"/>
              <a:cs typeface="Proxima Nova"/>
              <a:sym typeface="Proxima Nova"/>
            </a:endParaRPr>
          </a:p>
        </p:txBody>
      </p:sp>
      <p:sp>
        <p:nvSpPr>
          <p:cNvPr id="623" name="Google Shape;623;p62"/>
          <p:cNvSpPr txBox="1"/>
          <p:nvPr/>
        </p:nvSpPr>
        <p:spPr>
          <a:xfrm>
            <a:off x="6046638" y="4122250"/>
            <a:ext cx="2720400" cy="44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Reinforcement</a:t>
            </a:r>
            <a:r>
              <a:rPr b="1" lang="en" sz="1800">
                <a:highlight>
                  <a:schemeClr val="accent2"/>
                </a:highlight>
                <a:latin typeface="Proxima Nova"/>
                <a:ea typeface="Proxima Nova"/>
                <a:cs typeface="Proxima Nova"/>
                <a:sym typeface="Proxima Nova"/>
              </a:rPr>
              <a:t> Learning</a:t>
            </a:r>
            <a:endParaRPr b="1" sz="1800">
              <a:highlight>
                <a:schemeClr val="accent2"/>
              </a:highlight>
              <a:latin typeface="Proxima Nova"/>
              <a:ea typeface="Proxima Nova"/>
              <a:cs typeface="Proxima Nova"/>
              <a:sym typeface="Proxima Nov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vs. Unsupervised Learning</a:t>
            </a:r>
            <a:endParaRPr/>
          </a:p>
        </p:txBody>
      </p:sp>
      <p:grpSp>
        <p:nvGrpSpPr>
          <p:cNvPr id="629" name="Google Shape;629;p63"/>
          <p:cNvGrpSpPr/>
          <p:nvPr/>
        </p:nvGrpSpPr>
        <p:grpSpPr>
          <a:xfrm>
            <a:off x="600638" y="2702517"/>
            <a:ext cx="452400" cy="452400"/>
            <a:chOff x="1200163" y="2902538"/>
            <a:chExt cx="452400" cy="452400"/>
          </a:xfrm>
        </p:grpSpPr>
        <p:pic>
          <p:nvPicPr>
            <p:cNvPr id="630" name="Google Shape;630;p63"/>
            <p:cNvPicPr preferRelativeResize="0"/>
            <p:nvPr/>
          </p:nvPicPr>
          <p:blipFill>
            <a:blip r:embed="rId3">
              <a:alphaModFix/>
            </a:blip>
            <a:stretch>
              <a:fillRect/>
            </a:stretch>
          </p:blipFill>
          <p:spPr>
            <a:xfrm>
              <a:off x="1225290" y="2948100"/>
              <a:ext cx="418695" cy="332897"/>
            </a:xfrm>
            <a:prstGeom prst="rect">
              <a:avLst/>
            </a:prstGeom>
            <a:noFill/>
            <a:ln>
              <a:noFill/>
            </a:ln>
          </p:spPr>
        </p:pic>
        <p:sp>
          <p:nvSpPr>
            <p:cNvPr id="631" name="Google Shape;631;p63"/>
            <p:cNvSpPr/>
            <p:nvPr/>
          </p:nvSpPr>
          <p:spPr>
            <a:xfrm>
              <a:off x="1200163" y="2902538"/>
              <a:ext cx="452400" cy="452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 name="Google Shape;632;p63"/>
          <p:cNvGrpSpPr/>
          <p:nvPr/>
        </p:nvGrpSpPr>
        <p:grpSpPr>
          <a:xfrm>
            <a:off x="600650" y="2183396"/>
            <a:ext cx="452403" cy="452400"/>
            <a:chOff x="1200175" y="2383413"/>
            <a:chExt cx="452403" cy="452400"/>
          </a:xfrm>
        </p:grpSpPr>
        <p:pic>
          <p:nvPicPr>
            <p:cNvPr id="633" name="Google Shape;633;p63"/>
            <p:cNvPicPr preferRelativeResize="0"/>
            <p:nvPr/>
          </p:nvPicPr>
          <p:blipFill rotWithShape="1">
            <a:blip r:embed="rId4">
              <a:alphaModFix/>
            </a:blip>
            <a:srcRect b="0" l="-4347" r="-4336" t="0"/>
            <a:stretch/>
          </p:blipFill>
          <p:spPr>
            <a:xfrm>
              <a:off x="1200175" y="2461858"/>
              <a:ext cx="452403" cy="295531"/>
            </a:xfrm>
            <a:prstGeom prst="rect">
              <a:avLst/>
            </a:prstGeom>
            <a:noFill/>
            <a:ln>
              <a:noFill/>
            </a:ln>
          </p:spPr>
        </p:pic>
        <p:sp>
          <p:nvSpPr>
            <p:cNvPr id="634" name="Google Shape;634;p63"/>
            <p:cNvSpPr/>
            <p:nvPr/>
          </p:nvSpPr>
          <p:spPr>
            <a:xfrm>
              <a:off x="1200175" y="2383413"/>
              <a:ext cx="452400" cy="452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5" name="Google Shape;635;p63"/>
          <p:cNvSpPr txBox="1"/>
          <p:nvPr/>
        </p:nvSpPr>
        <p:spPr>
          <a:xfrm>
            <a:off x="1628575" y="1100500"/>
            <a:ext cx="2085300" cy="445200"/>
          </a:xfrm>
          <a:prstGeom prst="rect">
            <a:avLst/>
          </a:prstGeom>
          <a:solidFill>
            <a:srgbClr val="F1AA1E"/>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FFFFFF"/>
                </a:solidFill>
              </a:rPr>
              <a:t>Classification</a:t>
            </a:r>
            <a:endParaRPr b="1" sz="1200">
              <a:solidFill>
                <a:srgbClr val="FFFFFF"/>
              </a:solidFill>
            </a:endParaRPr>
          </a:p>
        </p:txBody>
      </p:sp>
      <p:sp>
        <p:nvSpPr>
          <p:cNvPr id="636" name="Google Shape;636;p63"/>
          <p:cNvSpPr/>
          <p:nvPr/>
        </p:nvSpPr>
        <p:spPr>
          <a:xfrm>
            <a:off x="457200" y="941500"/>
            <a:ext cx="4032000" cy="615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7" name="Google Shape;637;p63"/>
          <p:cNvSpPr/>
          <p:nvPr/>
        </p:nvSpPr>
        <p:spPr>
          <a:xfrm>
            <a:off x="4657725" y="941500"/>
            <a:ext cx="4032000" cy="615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3"/>
          <p:cNvSpPr txBox="1"/>
          <p:nvPr/>
        </p:nvSpPr>
        <p:spPr>
          <a:xfrm>
            <a:off x="1196100" y="944725"/>
            <a:ext cx="24648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Supervised Learning Classification</a:t>
            </a:r>
            <a:endParaRPr b="1" sz="1600">
              <a:latin typeface="Proxima Nova"/>
              <a:ea typeface="Proxima Nova"/>
              <a:cs typeface="Proxima Nova"/>
              <a:sym typeface="Proxima Nova"/>
            </a:endParaRPr>
          </a:p>
        </p:txBody>
      </p:sp>
      <p:grpSp>
        <p:nvGrpSpPr>
          <p:cNvPr id="639" name="Google Shape;639;p63"/>
          <p:cNvGrpSpPr/>
          <p:nvPr/>
        </p:nvGrpSpPr>
        <p:grpSpPr>
          <a:xfrm>
            <a:off x="600650" y="1664275"/>
            <a:ext cx="452400" cy="452400"/>
            <a:chOff x="1200175" y="1864300"/>
            <a:chExt cx="452400" cy="452400"/>
          </a:xfrm>
        </p:grpSpPr>
        <p:pic>
          <p:nvPicPr>
            <p:cNvPr id="640" name="Google Shape;640;p63"/>
            <p:cNvPicPr preferRelativeResize="0"/>
            <p:nvPr/>
          </p:nvPicPr>
          <p:blipFill>
            <a:blip r:embed="rId5">
              <a:alphaModFix/>
            </a:blip>
            <a:stretch>
              <a:fillRect/>
            </a:stretch>
          </p:blipFill>
          <p:spPr>
            <a:xfrm flipH="1">
              <a:off x="1255237" y="1924050"/>
              <a:ext cx="342277" cy="332900"/>
            </a:xfrm>
            <a:prstGeom prst="rect">
              <a:avLst/>
            </a:prstGeom>
            <a:noFill/>
            <a:ln>
              <a:noFill/>
            </a:ln>
          </p:spPr>
        </p:pic>
        <p:sp>
          <p:nvSpPr>
            <p:cNvPr id="641" name="Google Shape;641;p63"/>
            <p:cNvSpPr/>
            <p:nvPr/>
          </p:nvSpPr>
          <p:spPr>
            <a:xfrm>
              <a:off x="1200175" y="1864300"/>
              <a:ext cx="452400" cy="452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2" name="Google Shape;642;p63"/>
          <p:cNvSpPr txBox="1"/>
          <p:nvPr/>
        </p:nvSpPr>
        <p:spPr>
          <a:xfrm>
            <a:off x="1053050" y="1705825"/>
            <a:ext cx="85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Proxima Nova"/>
                <a:ea typeface="Proxima Nova"/>
                <a:cs typeface="Proxima Nova"/>
                <a:sym typeface="Proxima Nova"/>
              </a:rPr>
              <a:t>Duck</a:t>
            </a:r>
            <a:endParaRPr b="1" sz="1200">
              <a:solidFill>
                <a:schemeClr val="accent4"/>
              </a:solidFill>
              <a:latin typeface="Proxima Nova"/>
              <a:ea typeface="Proxima Nova"/>
              <a:cs typeface="Proxima Nova"/>
              <a:sym typeface="Proxima Nova"/>
            </a:endParaRPr>
          </a:p>
        </p:txBody>
      </p:sp>
      <p:sp>
        <p:nvSpPr>
          <p:cNvPr id="643" name="Google Shape;643;p63"/>
          <p:cNvSpPr txBox="1"/>
          <p:nvPr/>
        </p:nvSpPr>
        <p:spPr>
          <a:xfrm>
            <a:off x="1053050" y="2224950"/>
            <a:ext cx="85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Proxima Nova"/>
                <a:ea typeface="Proxima Nova"/>
                <a:cs typeface="Proxima Nova"/>
                <a:sym typeface="Proxima Nova"/>
              </a:rPr>
              <a:t>Duck</a:t>
            </a:r>
            <a:endParaRPr b="1" sz="1200">
              <a:solidFill>
                <a:schemeClr val="accent4"/>
              </a:solidFill>
              <a:latin typeface="Proxima Nova"/>
              <a:ea typeface="Proxima Nova"/>
              <a:cs typeface="Proxima Nova"/>
              <a:sym typeface="Proxima Nova"/>
            </a:endParaRPr>
          </a:p>
        </p:txBody>
      </p:sp>
      <p:sp>
        <p:nvSpPr>
          <p:cNvPr id="644" name="Google Shape;644;p63"/>
          <p:cNvSpPr txBox="1"/>
          <p:nvPr/>
        </p:nvSpPr>
        <p:spPr>
          <a:xfrm>
            <a:off x="1053050" y="2744075"/>
            <a:ext cx="85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roxima Nova"/>
                <a:ea typeface="Proxima Nova"/>
                <a:cs typeface="Proxima Nova"/>
                <a:sym typeface="Proxima Nova"/>
              </a:rPr>
              <a:t>Not Duck</a:t>
            </a:r>
            <a:endParaRPr b="1" sz="1200">
              <a:solidFill>
                <a:schemeClr val="dk2"/>
              </a:solidFill>
              <a:latin typeface="Proxima Nova"/>
              <a:ea typeface="Proxima Nova"/>
              <a:cs typeface="Proxima Nova"/>
              <a:sym typeface="Proxima Nova"/>
            </a:endParaRPr>
          </a:p>
        </p:txBody>
      </p:sp>
      <p:sp>
        <p:nvSpPr>
          <p:cNvPr id="645" name="Google Shape;645;p63"/>
          <p:cNvSpPr txBox="1"/>
          <p:nvPr/>
        </p:nvSpPr>
        <p:spPr>
          <a:xfrm>
            <a:off x="1053050" y="3263200"/>
            <a:ext cx="85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2"/>
                </a:solidFill>
                <a:latin typeface="Proxima Nova"/>
                <a:ea typeface="Proxima Nova"/>
                <a:cs typeface="Proxima Nova"/>
                <a:sym typeface="Proxima Nova"/>
              </a:rPr>
              <a:t>Not Duck</a:t>
            </a:r>
            <a:endParaRPr b="1" sz="1200">
              <a:solidFill>
                <a:schemeClr val="dk2"/>
              </a:solidFill>
              <a:latin typeface="Proxima Nova"/>
              <a:ea typeface="Proxima Nova"/>
              <a:cs typeface="Proxima Nova"/>
              <a:sym typeface="Proxima Nova"/>
            </a:endParaRPr>
          </a:p>
        </p:txBody>
      </p:sp>
      <p:grpSp>
        <p:nvGrpSpPr>
          <p:cNvPr id="646" name="Google Shape;646;p63"/>
          <p:cNvGrpSpPr/>
          <p:nvPr/>
        </p:nvGrpSpPr>
        <p:grpSpPr>
          <a:xfrm>
            <a:off x="533400" y="3221638"/>
            <a:ext cx="539278" cy="452400"/>
            <a:chOff x="1132925" y="3421663"/>
            <a:chExt cx="539278" cy="452400"/>
          </a:xfrm>
        </p:grpSpPr>
        <p:pic>
          <p:nvPicPr>
            <p:cNvPr id="647" name="Google Shape;647;p63"/>
            <p:cNvPicPr preferRelativeResize="0"/>
            <p:nvPr/>
          </p:nvPicPr>
          <p:blipFill rotWithShape="1">
            <a:blip r:embed="rId6">
              <a:alphaModFix/>
            </a:blip>
            <a:srcRect b="0" l="0" r="28926" t="0"/>
            <a:stretch/>
          </p:blipFill>
          <p:spPr>
            <a:xfrm>
              <a:off x="1132925" y="3434825"/>
              <a:ext cx="539278" cy="419148"/>
            </a:xfrm>
            <a:prstGeom prst="rect">
              <a:avLst/>
            </a:prstGeom>
            <a:noFill/>
            <a:ln>
              <a:noFill/>
            </a:ln>
          </p:spPr>
        </p:pic>
        <p:sp>
          <p:nvSpPr>
            <p:cNvPr id="648" name="Google Shape;648;p63"/>
            <p:cNvSpPr/>
            <p:nvPr/>
          </p:nvSpPr>
          <p:spPr>
            <a:xfrm>
              <a:off x="1208438" y="3421663"/>
              <a:ext cx="452400" cy="452400"/>
            </a:xfrm>
            <a:prstGeom prst="ellipse">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 name="Google Shape;649;p63"/>
          <p:cNvGrpSpPr/>
          <p:nvPr/>
        </p:nvGrpSpPr>
        <p:grpSpPr>
          <a:xfrm>
            <a:off x="600652" y="4026785"/>
            <a:ext cx="615581" cy="615581"/>
            <a:chOff x="1114450" y="4459925"/>
            <a:chExt cx="452400" cy="452400"/>
          </a:xfrm>
        </p:grpSpPr>
        <p:pic>
          <p:nvPicPr>
            <p:cNvPr id="650" name="Google Shape;650;p63"/>
            <p:cNvPicPr preferRelativeResize="0"/>
            <p:nvPr/>
          </p:nvPicPr>
          <p:blipFill>
            <a:blip r:embed="rId7">
              <a:alphaModFix/>
            </a:blip>
            <a:stretch>
              <a:fillRect/>
            </a:stretch>
          </p:blipFill>
          <p:spPr>
            <a:xfrm>
              <a:off x="1152952" y="4510200"/>
              <a:ext cx="327771" cy="351872"/>
            </a:xfrm>
            <a:prstGeom prst="rect">
              <a:avLst/>
            </a:prstGeom>
            <a:noFill/>
            <a:ln>
              <a:noFill/>
            </a:ln>
          </p:spPr>
        </p:pic>
        <p:sp>
          <p:nvSpPr>
            <p:cNvPr id="651" name="Google Shape;651;p63"/>
            <p:cNvSpPr/>
            <p:nvPr/>
          </p:nvSpPr>
          <p:spPr>
            <a:xfrm>
              <a:off x="1114450" y="4459925"/>
              <a:ext cx="452400" cy="4524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2" name="Google Shape;652;p63"/>
          <p:cNvSpPr/>
          <p:nvPr/>
        </p:nvSpPr>
        <p:spPr>
          <a:xfrm>
            <a:off x="1976488" y="2382825"/>
            <a:ext cx="1014300" cy="5727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Supervised</a:t>
            </a:r>
            <a:endParaRPr b="1" sz="1200">
              <a:latin typeface="Proxima Nova"/>
              <a:ea typeface="Proxima Nova"/>
              <a:cs typeface="Proxima Nova"/>
              <a:sym typeface="Proxima Nova"/>
            </a:endParaRPr>
          </a:p>
          <a:p>
            <a:pPr indent="0" lvl="0" marL="0" rtl="0" algn="ctr">
              <a:spcBef>
                <a:spcPts val="0"/>
              </a:spcBef>
              <a:spcAft>
                <a:spcPts val="0"/>
              </a:spcAft>
              <a:buNone/>
            </a:pPr>
            <a:r>
              <a:rPr b="1" lang="en" sz="1200">
                <a:latin typeface="Proxima Nova"/>
                <a:ea typeface="Proxima Nova"/>
                <a:cs typeface="Proxima Nova"/>
                <a:sym typeface="Proxima Nova"/>
              </a:rPr>
              <a:t>Learning</a:t>
            </a:r>
            <a:endParaRPr b="1" sz="1200">
              <a:latin typeface="Proxima Nova"/>
              <a:ea typeface="Proxima Nova"/>
              <a:cs typeface="Proxima Nova"/>
              <a:sym typeface="Proxima Nova"/>
            </a:endParaRPr>
          </a:p>
        </p:txBody>
      </p:sp>
      <p:sp>
        <p:nvSpPr>
          <p:cNvPr id="653" name="Google Shape;653;p63"/>
          <p:cNvSpPr/>
          <p:nvPr/>
        </p:nvSpPr>
        <p:spPr>
          <a:xfrm>
            <a:off x="3072138" y="2497425"/>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3"/>
          <p:cNvSpPr/>
          <p:nvPr/>
        </p:nvSpPr>
        <p:spPr>
          <a:xfrm>
            <a:off x="3543200" y="2269725"/>
            <a:ext cx="857400" cy="798900"/>
          </a:xfrm>
          <a:prstGeom prst="roundRect">
            <a:avLst>
              <a:gd fmla="val 16667"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Predictive</a:t>
            </a:r>
            <a:endParaRPr b="1" sz="1200">
              <a:latin typeface="Proxima Nova"/>
              <a:ea typeface="Proxima Nova"/>
              <a:cs typeface="Proxima Nova"/>
              <a:sym typeface="Proxima Nova"/>
            </a:endParaRPr>
          </a:p>
          <a:p>
            <a:pPr indent="0" lvl="0" marL="0" rtl="0" algn="ctr">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p:txBody>
      </p:sp>
      <p:sp>
        <p:nvSpPr>
          <p:cNvPr id="655" name="Google Shape;655;p63"/>
          <p:cNvSpPr/>
          <p:nvPr/>
        </p:nvSpPr>
        <p:spPr>
          <a:xfrm>
            <a:off x="1326613" y="4194750"/>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3"/>
          <p:cNvSpPr/>
          <p:nvPr/>
        </p:nvSpPr>
        <p:spPr>
          <a:xfrm>
            <a:off x="2773113" y="4194750"/>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3"/>
          <p:cNvSpPr txBox="1"/>
          <p:nvPr/>
        </p:nvSpPr>
        <p:spPr>
          <a:xfrm>
            <a:off x="3162825" y="4150050"/>
            <a:ext cx="857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accent4"/>
                </a:solidFill>
                <a:latin typeface="Proxima Nova"/>
                <a:ea typeface="Proxima Nova"/>
                <a:cs typeface="Proxima Nova"/>
                <a:sym typeface="Proxima Nova"/>
              </a:rPr>
              <a:t>Duck</a:t>
            </a:r>
            <a:endParaRPr b="1" sz="1200">
              <a:solidFill>
                <a:schemeClr val="accent4"/>
              </a:solidFill>
              <a:latin typeface="Proxima Nova"/>
              <a:ea typeface="Proxima Nova"/>
              <a:cs typeface="Proxima Nova"/>
              <a:sym typeface="Proxima Nova"/>
            </a:endParaRPr>
          </a:p>
        </p:txBody>
      </p:sp>
      <p:sp>
        <p:nvSpPr>
          <p:cNvPr id="658" name="Google Shape;658;p63"/>
          <p:cNvSpPr/>
          <p:nvPr/>
        </p:nvSpPr>
        <p:spPr>
          <a:xfrm>
            <a:off x="1803162" y="3914462"/>
            <a:ext cx="857400" cy="798900"/>
          </a:xfrm>
          <a:prstGeom prst="roundRect">
            <a:avLst>
              <a:gd fmla="val 16667" name="adj"/>
            </a:avLst>
          </a:prstGeom>
          <a:solidFill>
            <a:schemeClr val="accent2"/>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Predictive</a:t>
            </a:r>
            <a:endParaRPr b="1" sz="1200">
              <a:latin typeface="Proxima Nova"/>
              <a:ea typeface="Proxima Nova"/>
              <a:cs typeface="Proxima Nova"/>
              <a:sym typeface="Proxima Nova"/>
            </a:endParaRPr>
          </a:p>
          <a:p>
            <a:pPr indent="0" lvl="0" marL="0" rtl="0" algn="ctr">
              <a:spcBef>
                <a:spcPts val="0"/>
              </a:spcBef>
              <a:spcAft>
                <a:spcPts val="0"/>
              </a:spcAft>
              <a:buNone/>
            </a:pPr>
            <a:r>
              <a:rPr b="1" lang="en" sz="1200">
                <a:latin typeface="Proxima Nova"/>
                <a:ea typeface="Proxima Nova"/>
                <a:cs typeface="Proxima Nova"/>
                <a:sym typeface="Proxima Nova"/>
              </a:rPr>
              <a:t>Model</a:t>
            </a:r>
            <a:endParaRPr b="1" sz="1200">
              <a:latin typeface="Proxima Nova"/>
              <a:ea typeface="Proxima Nova"/>
              <a:cs typeface="Proxima Nova"/>
              <a:sym typeface="Proxima Nova"/>
            </a:endParaRPr>
          </a:p>
        </p:txBody>
      </p:sp>
      <p:cxnSp>
        <p:nvCxnSpPr>
          <p:cNvPr id="659" name="Google Shape;659;p63"/>
          <p:cNvCxnSpPr/>
          <p:nvPr/>
        </p:nvCxnSpPr>
        <p:spPr>
          <a:xfrm>
            <a:off x="470125" y="3796050"/>
            <a:ext cx="4016100" cy="0"/>
          </a:xfrm>
          <a:prstGeom prst="straightConnector1">
            <a:avLst/>
          </a:prstGeom>
          <a:noFill/>
          <a:ln cap="flat" cmpd="sng" w="19050">
            <a:solidFill>
              <a:schemeClr val="accent6"/>
            </a:solidFill>
            <a:prstDash val="dot"/>
            <a:round/>
            <a:headEnd len="med" w="med" type="none"/>
            <a:tailEnd len="med" w="med" type="none"/>
          </a:ln>
        </p:spPr>
      </p:cxnSp>
      <p:pic>
        <p:nvPicPr>
          <p:cNvPr id="660" name="Google Shape;660;p63"/>
          <p:cNvPicPr preferRelativeResize="0"/>
          <p:nvPr/>
        </p:nvPicPr>
        <p:blipFill>
          <a:blip r:embed="rId3">
            <a:alphaModFix/>
          </a:blip>
          <a:stretch>
            <a:fillRect/>
          </a:stretch>
        </p:blipFill>
        <p:spPr>
          <a:xfrm>
            <a:off x="4958430" y="2820943"/>
            <a:ext cx="477946" cy="380006"/>
          </a:xfrm>
          <a:prstGeom prst="rect">
            <a:avLst/>
          </a:prstGeom>
          <a:noFill/>
          <a:ln>
            <a:noFill/>
          </a:ln>
        </p:spPr>
      </p:pic>
      <p:pic>
        <p:nvPicPr>
          <p:cNvPr id="661" name="Google Shape;661;p63"/>
          <p:cNvPicPr preferRelativeResize="0"/>
          <p:nvPr/>
        </p:nvPicPr>
        <p:blipFill rotWithShape="1">
          <a:blip r:embed="rId4">
            <a:alphaModFix/>
          </a:blip>
          <a:srcRect b="0" l="-4347" r="-4336" t="0"/>
          <a:stretch/>
        </p:blipFill>
        <p:spPr>
          <a:xfrm>
            <a:off x="4929761" y="2265903"/>
            <a:ext cx="516420" cy="337347"/>
          </a:xfrm>
          <a:prstGeom prst="rect">
            <a:avLst/>
          </a:prstGeom>
          <a:noFill/>
          <a:ln>
            <a:noFill/>
          </a:ln>
        </p:spPr>
      </p:pic>
      <p:pic>
        <p:nvPicPr>
          <p:cNvPr id="662" name="Google Shape;662;p63"/>
          <p:cNvPicPr preferRelativeResize="0"/>
          <p:nvPr/>
        </p:nvPicPr>
        <p:blipFill>
          <a:blip r:embed="rId5">
            <a:alphaModFix/>
          </a:blip>
          <a:stretch>
            <a:fillRect/>
          </a:stretch>
        </p:blipFill>
        <p:spPr>
          <a:xfrm flipH="1">
            <a:off x="4992612" y="1651985"/>
            <a:ext cx="390711" cy="380007"/>
          </a:xfrm>
          <a:prstGeom prst="rect">
            <a:avLst/>
          </a:prstGeom>
          <a:noFill/>
          <a:ln>
            <a:noFill/>
          </a:ln>
        </p:spPr>
      </p:pic>
      <p:pic>
        <p:nvPicPr>
          <p:cNvPr id="663" name="Google Shape;663;p63"/>
          <p:cNvPicPr preferRelativeResize="0"/>
          <p:nvPr/>
        </p:nvPicPr>
        <p:blipFill rotWithShape="1">
          <a:blip r:embed="rId6">
            <a:alphaModFix/>
          </a:blip>
          <a:srcRect b="0" l="0" r="28926" t="0"/>
          <a:stretch/>
        </p:blipFill>
        <p:spPr>
          <a:xfrm>
            <a:off x="4852995" y="3376535"/>
            <a:ext cx="615588" cy="478458"/>
          </a:xfrm>
          <a:prstGeom prst="rect">
            <a:avLst/>
          </a:prstGeom>
          <a:noFill/>
          <a:ln>
            <a:noFill/>
          </a:ln>
        </p:spPr>
      </p:pic>
      <p:pic>
        <p:nvPicPr>
          <p:cNvPr id="664" name="Google Shape;664;p63"/>
          <p:cNvPicPr preferRelativeResize="0"/>
          <p:nvPr/>
        </p:nvPicPr>
        <p:blipFill>
          <a:blip r:embed="rId7">
            <a:alphaModFix/>
          </a:blip>
          <a:stretch>
            <a:fillRect/>
          </a:stretch>
        </p:blipFill>
        <p:spPr>
          <a:xfrm>
            <a:off x="4934588" y="3969472"/>
            <a:ext cx="452407" cy="485681"/>
          </a:xfrm>
          <a:prstGeom prst="rect">
            <a:avLst/>
          </a:prstGeom>
          <a:noFill/>
          <a:ln>
            <a:noFill/>
          </a:ln>
        </p:spPr>
      </p:pic>
      <p:sp>
        <p:nvSpPr>
          <p:cNvPr id="665" name="Google Shape;665;p63"/>
          <p:cNvSpPr txBox="1"/>
          <p:nvPr/>
        </p:nvSpPr>
        <p:spPr>
          <a:xfrm>
            <a:off x="5153025" y="944725"/>
            <a:ext cx="3158100" cy="6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Proxima Nova"/>
                <a:ea typeface="Proxima Nova"/>
                <a:cs typeface="Proxima Nova"/>
                <a:sym typeface="Proxima Nova"/>
              </a:rPr>
              <a:t>Unsupervised Learning</a:t>
            </a:r>
            <a:br>
              <a:rPr b="1" lang="en" sz="1600">
                <a:solidFill>
                  <a:schemeClr val="dk1"/>
                </a:solidFill>
                <a:latin typeface="Proxima Nova"/>
                <a:ea typeface="Proxima Nova"/>
                <a:cs typeface="Proxima Nova"/>
                <a:sym typeface="Proxima Nova"/>
              </a:rPr>
            </a:br>
            <a:r>
              <a:rPr b="1" lang="en" sz="1600">
                <a:solidFill>
                  <a:schemeClr val="dk1"/>
                </a:solidFill>
                <a:latin typeface="Proxima Nova"/>
                <a:ea typeface="Proxima Nova"/>
                <a:cs typeface="Proxima Nova"/>
                <a:sym typeface="Proxima Nova"/>
              </a:rPr>
              <a:t>Clustering, Anomaly Detection</a:t>
            </a:r>
            <a:endParaRPr b="1" sz="1600">
              <a:latin typeface="Proxima Nova"/>
              <a:ea typeface="Proxima Nova"/>
              <a:cs typeface="Proxima Nova"/>
              <a:sym typeface="Proxima Nova"/>
            </a:endParaRPr>
          </a:p>
        </p:txBody>
      </p:sp>
      <p:sp>
        <p:nvSpPr>
          <p:cNvPr id="666" name="Google Shape;666;p63"/>
          <p:cNvSpPr/>
          <p:nvPr/>
        </p:nvSpPr>
        <p:spPr>
          <a:xfrm>
            <a:off x="5644963" y="2958500"/>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3"/>
          <p:cNvSpPr/>
          <p:nvPr/>
        </p:nvSpPr>
        <p:spPr>
          <a:xfrm>
            <a:off x="6114563" y="2843900"/>
            <a:ext cx="1234200" cy="5727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Unsupervised</a:t>
            </a:r>
            <a:endParaRPr b="1" sz="1200">
              <a:latin typeface="Proxima Nova"/>
              <a:ea typeface="Proxima Nova"/>
              <a:cs typeface="Proxima Nova"/>
              <a:sym typeface="Proxima Nova"/>
            </a:endParaRPr>
          </a:p>
          <a:p>
            <a:pPr indent="0" lvl="0" marL="0" rtl="0" algn="ctr">
              <a:spcBef>
                <a:spcPts val="0"/>
              </a:spcBef>
              <a:spcAft>
                <a:spcPts val="0"/>
              </a:spcAft>
              <a:buNone/>
            </a:pPr>
            <a:r>
              <a:rPr b="1" lang="en" sz="1200">
                <a:latin typeface="Proxima Nova"/>
                <a:ea typeface="Proxima Nova"/>
                <a:cs typeface="Proxima Nova"/>
                <a:sym typeface="Proxima Nova"/>
              </a:rPr>
              <a:t>Learning</a:t>
            </a:r>
            <a:endParaRPr b="1" sz="1200">
              <a:latin typeface="Proxima Nova"/>
              <a:ea typeface="Proxima Nova"/>
              <a:cs typeface="Proxima Nova"/>
              <a:sym typeface="Proxima Nova"/>
            </a:endParaRPr>
          </a:p>
        </p:txBody>
      </p:sp>
      <p:sp>
        <p:nvSpPr>
          <p:cNvPr id="668" name="Google Shape;668;p63"/>
          <p:cNvSpPr/>
          <p:nvPr/>
        </p:nvSpPr>
        <p:spPr>
          <a:xfrm>
            <a:off x="7428663" y="2958500"/>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9" name="Google Shape;669;p63"/>
          <p:cNvPicPr preferRelativeResize="0"/>
          <p:nvPr/>
        </p:nvPicPr>
        <p:blipFill rotWithShape="1">
          <a:blip r:embed="rId4">
            <a:alphaModFix/>
          </a:blip>
          <a:srcRect b="0" l="-4347" r="-4336" t="0"/>
          <a:stretch/>
        </p:blipFill>
        <p:spPr>
          <a:xfrm>
            <a:off x="7444361" y="2265903"/>
            <a:ext cx="516420" cy="337347"/>
          </a:xfrm>
          <a:prstGeom prst="rect">
            <a:avLst/>
          </a:prstGeom>
          <a:noFill/>
          <a:ln>
            <a:noFill/>
          </a:ln>
        </p:spPr>
      </p:pic>
      <p:pic>
        <p:nvPicPr>
          <p:cNvPr id="670" name="Google Shape;670;p63"/>
          <p:cNvPicPr preferRelativeResize="0"/>
          <p:nvPr/>
        </p:nvPicPr>
        <p:blipFill>
          <a:blip r:embed="rId5">
            <a:alphaModFix/>
          </a:blip>
          <a:stretch>
            <a:fillRect/>
          </a:stretch>
        </p:blipFill>
        <p:spPr>
          <a:xfrm flipH="1">
            <a:off x="6917587" y="2244572"/>
            <a:ext cx="390711" cy="380007"/>
          </a:xfrm>
          <a:prstGeom prst="rect">
            <a:avLst/>
          </a:prstGeom>
          <a:noFill/>
          <a:ln>
            <a:noFill/>
          </a:ln>
        </p:spPr>
      </p:pic>
      <p:pic>
        <p:nvPicPr>
          <p:cNvPr id="671" name="Google Shape;671;p63"/>
          <p:cNvPicPr preferRelativeResize="0"/>
          <p:nvPr/>
        </p:nvPicPr>
        <p:blipFill>
          <a:blip r:embed="rId7">
            <a:alphaModFix/>
          </a:blip>
          <a:stretch>
            <a:fillRect/>
          </a:stretch>
        </p:blipFill>
        <p:spPr>
          <a:xfrm>
            <a:off x="8039750" y="2116675"/>
            <a:ext cx="452399" cy="485698"/>
          </a:xfrm>
          <a:prstGeom prst="rect">
            <a:avLst/>
          </a:prstGeom>
          <a:noFill/>
          <a:ln>
            <a:noFill/>
          </a:ln>
        </p:spPr>
      </p:pic>
      <p:sp>
        <p:nvSpPr>
          <p:cNvPr id="672" name="Google Shape;672;p63"/>
          <p:cNvSpPr/>
          <p:nvPr/>
        </p:nvSpPr>
        <p:spPr>
          <a:xfrm>
            <a:off x="6819900" y="2032000"/>
            <a:ext cx="1762200" cy="670500"/>
          </a:xfrm>
          <a:prstGeom prst="rect">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63"/>
          <p:cNvPicPr preferRelativeResize="0"/>
          <p:nvPr/>
        </p:nvPicPr>
        <p:blipFill>
          <a:blip r:embed="rId3">
            <a:alphaModFix/>
          </a:blip>
          <a:stretch>
            <a:fillRect/>
          </a:stretch>
        </p:blipFill>
        <p:spPr>
          <a:xfrm>
            <a:off x="8026980" y="2940243"/>
            <a:ext cx="477946" cy="380006"/>
          </a:xfrm>
          <a:prstGeom prst="rect">
            <a:avLst/>
          </a:prstGeom>
          <a:noFill/>
          <a:ln>
            <a:noFill/>
          </a:ln>
        </p:spPr>
      </p:pic>
      <p:pic>
        <p:nvPicPr>
          <p:cNvPr id="674" name="Google Shape;674;p63"/>
          <p:cNvPicPr preferRelativeResize="0"/>
          <p:nvPr/>
        </p:nvPicPr>
        <p:blipFill rotWithShape="1">
          <a:blip r:embed="rId6">
            <a:alphaModFix/>
          </a:blip>
          <a:srcRect b="0" l="0" r="28926" t="0"/>
          <a:stretch/>
        </p:blipFill>
        <p:spPr>
          <a:xfrm>
            <a:off x="7905758" y="3657260"/>
            <a:ext cx="615588" cy="478458"/>
          </a:xfrm>
          <a:prstGeom prst="rect">
            <a:avLst/>
          </a:prstGeom>
          <a:noFill/>
          <a:ln>
            <a:noFill/>
          </a:ln>
        </p:spPr>
      </p:pic>
      <p:sp>
        <p:nvSpPr>
          <p:cNvPr id="675" name="Google Shape;675;p63"/>
          <p:cNvSpPr/>
          <p:nvPr/>
        </p:nvSpPr>
        <p:spPr>
          <a:xfrm>
            <a:off x="7905750" y="2795000"/>
            <a:ext cx="676500" cy="6705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3"/>
          <p:cNvSpPr/>
          <p:nvPr/>
        </p:nvSpPr>
        <p:spPr>
          <a:xfrm>
            <a:off x="7905750" y="3558000"/>
            <a:ext cx="676500" cy="670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3"/>
          <p:cNvSpPr/>
          <p:nvPr/>
        </p:nvSpPr>
        <p:spPr>
          <a:xfrm>
            <a:off x="1505438" y="2497425"/>
            <a:ext cx="389700" cy="279900"/>
          </a:xfrm>
          <a:prstGeom prst="rightArrow">
            <a:avLst>
              <a:gd fmla="val 50000" name="adj1"/>
              <a:gd fmla="val 5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pic>
        <p:nvPicPr>
          <p:cNvPr id="682" name="Google Shape;682;p64"/>
          <p:cNvPicPr preferRelativeResize="0"/>
          <p:nvPr/>
        </p:nvPicPr>
        <p:blipFill rotWithShape="1">
          <a:blip r:embed="rId3">
            <a:alphaModFix/>
          </a:blip>
          <a:srcRect b="0" l="0" r="12556" t="0"/>
          <a:stretch/>
        </p:blipFill>
        <p:spPr>
          <a:xfrm>
            <a:off x="5741699" y="2201400"/>
            <a:ext cx="2945099" cy="1871175"/>
          </a:xfrm>
          <a:prstGeom prst="rect">
            <a:avLst/>
          </a:prstGeom>
          <a:noFill/>
          <a:ln>
            <a:noFill/>
          </a:ln>
        </p:spPr>
      </p:pic>
      <p:sp>
        <p:nvSpPr>
          <p:cNvPr id="683" name="Google Shape;683;p64"/>
          <p:cNvSpPr txBox="1"/>
          <p:nvPr>
            <p:ph type="title"/>
          </p:nvPr>
        </p:nvSpPr>
        <p:spPr>
          <a:xfrm>
            <a:off x="908850" y="237050"/>
            <a:ext cx="611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Learning for Sentiment Analysis</a:t>
            </a:r>
            <a:endParaRPr/>
          </a:p>
        </p:txBody>
      </p:sp>
      <p:sp>
        <p:nvSpPr>
          <p:cNvPr id="684" name="Google Shape;684;p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4"/>
              </a:rPr>
              <a:t>YouTube</a:t>
            </a:r>
            <a:endParaRPr/>
          </a:p>
        </p:txBody>
      </p:sp>
      <p:grpSp>
        <p:nvGrpSpPr>
          <p:cNvPr id="685" name="Google Shape;685;p64"/>
          <p:cNvGrpSpPr/>
          <p:nvPr/>
        </p:nvGrpSpPr>
        <p:grpSpPr>
          <a:xfrm>
            <a:off x="8184750" y="3200"/>
            <a:ext cx="1004100" cy="927000"/>
            <a:chOff x="827975" y="3279475"/>
            <a:chExt cx="1004100" cy="927000"/>
          </a:xfrm>
        </p:grpSpPr>
        <p:sp>
          <p:nvSpPr>
            <p:cNvPr id="686" name="Google Shape;686;p64"/>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687" name="Google Shape;687;p64"/>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
        <p:nvSpPr>
          <p:cNvPr id="688" name="Google Shape;688;p64"/>
          <p:cNvSpPr txBox="1"/>
          <p:nvPr>
            <p:ph idx="1" type="body"/>
          </p:nvPr>
        </p:nvSpPr>
        <p:spPr>
          <a:xfrm>
            <a:off x="457200" y="1143000"/>
            <a:ext cx="8229600" cy="105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Hong Kong Airlines made a mistake: a flight that was normally $6,000 was published for $600. Rather than reacting immediately, they analyzed sentiment from users on social media.</a:t>
            </a:r>
            <a:endParaRPr/>
          </a:p>
        </p:txBody>
      </p:sp>
      <p:sp>
        <p:nvSpPr>
          <p:cNvPr id="689" name="Google Shape;689;p64"/>
          <p:cNvSpPr txBox="1"/>
          <p:nvPr/>
        </p:nvSpPr>
        <p:spPr>
          <a:xfrm>
            <a:off x="457200" y="2201400"/>
            <a:ext cx="5355000" cy="254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dk1"/>
                </a:solidFill>
                <a:latin typeface="Proxima Nova"/>
                <a:ea typeface="Proxima Nova"/>
                <a:cs typeface="Proxima Nova"/>
                <a:sym typeface="Proxima Nova"/>
              </a:rPr>
              <a:t>Data used: </a:t>
            </a:r>
            <a:r>
              <a:rPr lang="en" sz="1600">
                <a:solidFill>
                  <a:schemeClr val="dk1"/>
                </a:solidFill>
                <a:latin typeface="Proxima Nova"/>
                <a:ea typeface="Proxima Nova"/>
                <a:cs typeface="Proxima Nova"/>
                <a:sym typeface="Proxima Nova"/>
              </a:rPr>
              <a:t>Public social media posts on Twitter, Facebook, and other platforms.</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600">
                <a:solidFill>
                  <a:schemeClr val="dk1"/>
                </a:solidFill>
                <a:latin typeface="Proxima Nova"/>
                <a:ea typeface="Proxima Nova"/>
                <a:cs typeface="Proxima Nova"/>
                <a:sym typeface="Proxima Nova"/>
              </a:rPr>
              <a:t>Output: </a:t>
            </a:r>
            <a:r>
              <a:rPr lang="en" sz="1600">
                <a:solidFill>
                  <a:schemeClr val="dk1"/>
                </a:solidFill>
                <a:latin typeface="Proxima Nova"/>
                <a:ea typeface="Proxima Nova"/>
                <a:cs typeface="Proxima Nova"/>
                <a:sym typeface="Proxima Nova"/>
              </a:rPr>
              <a:t>C</a:t>
            </a:r>
            <a:r>
              <a:rPr lang="en" sz="1600">
                <a:solidFill>
                  <a:schemeClr val="dk1"/>
                </a:solidFill>
                <a:latin typeface="Proxima Nova"/>
                <a:ea typeface="Proxima Nova"/>
                <a:cs typeface="Proxima Nova"/>
                <a:sym typeface="Proxima Nova"/>
              </a:rPr>
              <a:t>ustomers who purchased the flight were worried. They weren’t sure if the fare would be honored, if they’d be charged extra, or if it was a hoax.</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b="1" lang="en" sz="1600">
                <a:solidFill>
                  <a:schemeClr val="dk1"/>
                </a:solidFill>
                <a:latin typeface="Proxima Nova"/>
                <a:ea typeface="Proxima Nova"/>
                <a:cs typeface="Proxima Nova"/>
                <a:sym typeface="Proxima Nova"/>
              </a:rPr>
              <a:t>Result: </a:t>
            </a:r>
            <a:r>
              <a:rPr lang="en" sz="1600">
                <a:solidFill>
                  <a:schemeClr val="dk1"/>
                </a:solidFill>
                <a:latin typeface="Proxima Nova"/>
                <a:ea typeface="Proxima Nova"/>
                <a:cs typeface="Proxima Nova"/>
                <a:sym typeface="Proxima Nova"/>
              </a:rPr>
              <a:t>Hong Kong Airlines honored the fare, driving customer engagement and increased positive sentiment.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8" name="Shape 318"/>
        <p:cNvGrpSpPr/>
        <p:nvPr/>
      </p:nvGrpSpPr>
      <p:grpSpPr>
        <a:xfrm>
          <a:off x="0" y="0"/>
          <a:ext cx="0" cy="0"/>
          <a:chOff x="0" y="0"/>
          <a:chExt cx="0" cy="0"/>
        </a:xfrm>
      </p:grpSpPr>
      <p:sp>
        <p:nvSpPr>
          <p:cNvPr id="319" name="Google Shape;319;p38"/>
          <p:cNvSpPr txBox="1"/>
          <p:nvPr>
            <p:ph type="title"/>
          </p:nvPr>
        </p:nvSpPr>
        <p:spPr>
          <a:xfrm>
            <a:off x="979500" y="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Two Half-Days</a:t>
            </a:r>
            <a:endParaRPr/>
          </a:p>
        </p:txBody>
      </p:sp>
      <p:graphicFrame>
        <p:nvGraphicFramePr>
          <p:cNvPr id="320" name="Google Shape;320;p38"/>
          <p:cNvGraphicFramePr/>
          <p:nvPr/>
        </p:nvGraphicFramePr>
        <p:xfrm>
          <a:off x="943188" y="653102"/>
          <a:ext cx="3000000" cy="3000000"/>
        </p:xfrm>
        <a:graphic>
          <a:graphicData uri="http://schemas.openxmlformats.org/drawingml/2006/table">
            <a:tbl>
              <a:tblPr>
                <a:noFill/>
                <a:tableStyleId>{F3C15886-9851-4EC1-BB28-9FDD6E91BA55}</a:tableStyleId>
              </a:tblPr>
              <a:tblGrid>
                <a:gridCol w="2484825"/>
                <a:gridCol w="4772775"/>
              </a:tblGrid>
              <a:tr h="195600">
                <a:tc>
                  <a:txBody>
                    <a:bodyPr/>
                    <a:lstStyle/>
                    <a:p>
                      <a:pPr indent="0" lvl="0" marL="0" rtl="0" algn="l">
                        <a:lnSpc>
                          <a:spcPct val="100000"/>
                        </a:lnSpc>
                        <a:spcBef>
                          <a:spcPts val="0"/>
                        </a:spcBef>
                        <a:spcAft>
                          <a:spcPts val="0"/>
                        </a:spcAft>
                        <a:buNone/>
                      </a:pPr>
                      <a:r>
                        <a:rPr b="1" lang="en" sz="1200">
                          <a:solidFill>
                            <a:srgbClr val="FFFFFF"/>
                          </a:solidFill>
                          <a:latin typeface="Proxima Nova"/>
                          <a:ea typeface="Proxima Nova"/>
                          <a:cs typeface="Proxima Nova"/>
                          <a:sym typeface="Proxima Nova"/>
                        </a:rPr>
                        <a:t>Time</a:t>
                      </a:r>
                      <a:endParaRPr b="1" sz="1200">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E51B24"/>
                    </a:solidFill>
                  </a:tcPr>
                </a:tc>
                <a:tc>
                  <a:txBody>
                    <a:bodyPr/>
                    <a:lstStyle/>
                    <a:p>
                      <a:pPr indent="0" lvl="0" marL="0" rtl="0" algn="l">
                        <a:lnSpc>
                          <a:spcPct val="100000"/>
                        </a:lnSpc>
                        <a:spcBef>
                          <a:spcPts val="0"/>
                        </a:spcBef>
                        <a:spcAft>
                          <a:spcPts val="0"/>
                        </a:spcAft>
                        <a:buNone/>
                      </a:pPr>
                      <a:r>
                        <a:rPr b="1" lang="en" sz="1200">
                          <a:solidFill>
                            <a:srgbClr val="FFFFFF"/>
                          </a:solidFill>
                          <a:latin typeface="Proxima Nova"/>
                          <a:ea typeface="Proxima Nova"/>
                          <a:cs typeface="Proxima Nova"/>
                          <a:sym typeface="Proxima Nova"/>
                        </a:rPr>
                        <a:t>Section</a:t>
                      </a:r>
                      <a:endParaRPr b="1" sz="1200">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E51B24"/>
                    </a:solidFill>
                  </a:tcPr>
                </a:tc>
              </a:tr>
              <a:tr h="195600">
                <a:tc gridSpan="2">
                  <a:txBody>
                    <a:bodyPr/>
                    <a:lstStyle/>
                    <a:p>
                      <a:pPr indent="0" lvl="0" marL="0" rtl="0" algn="l">
                        <a:spcBef>
                          <a:spcPts val="0"/>
                        </a:spcBef>
                        <a:spcAft>
                          <a:spcPts val="0"/>
                        </a:spcAft>
                        <a:buNone/>
                      </a:pPr>
                      <a:r>
                        <a:rPr b="1" lang="en" sz="1200">
                          <a:solidFill>
                            <a:srgbClr val="FFFFFF"/>
                          </a:solidFill>
                          <a:latin typeface="Proxima Nova"/>
                          <a:ea typeface="Proxima Nova"/>
                          <a:cs typeface="Proxima Nova"/>
                          <a:sym typeface="Proxima Nova"/>
                        </a:rPr>
                        <a:t>Part</a:t>
                      </a:r>
                      <a:r>
                        <a:rPr b="1" lang="en" sz="1200">
                          <a:solidFill>
                            <a:srgbClr val="FFFFFF"/>
                          </a:solidFill>
                          <a:latin typeface="Proxima Nova"/>
                          <a:ea typeface="Proxima Nova"/>
                          <a:cs typeface="Proxima Nova"/>
                          <a:sym typeface="Proxima Nova"/>
                        </a:rPr>
                        <a:t> 1</a:t>
                      </a:r>
                      <a:endParaRPr b="1" sz="1200">
                        <a:solidFill>
                          <a:srgbClr val="FFFFFF"/>
                        </a:solidFill>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c hMerge="1"/>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–9:30</a:t>
                      </a:r>
                      <a:r>
                        <a:rPr lang="en" sz="1200">
                          <a:solidFill>
                            <a:schemeClr val="dk1"/>
                          </a:solidFill>
                          <a:latin typeface="Proxima Nova"/>
                          <a:ea typeface="Proxima Nova"/>
                          <a:cs typeface="Proxima Nova"/>
                          <a:sym typeface="Proxima Nova"/>
                        </a:rPr>
                        <a:t>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3"/>
                        </a:rPr>
                        <a:t>Welcome and Introductions</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9:30–11:30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4"/>
                        </a:rPr>
                        <a:t>The What, How, and Why of AI</a:t>
                      </a:r>
                      <a:r>
                        <a:rPr b="1" lang="en" sz="1200">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(includes 15-minute break)</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11:30 a.m.</a:t>
                      </a:r>
                      <a:r>
                        <a:rPr lang="en" sz="1200">
                          <a:solidFill>
                            <a:srgbClr val="000000"/>
                          </a:solidFill>
                          <a:latin typeface="Proxima Nova"/>
                          <a:ea typeface="Proxima Nova"/>
                          <a:cs typeface="Proxima Nova"/>
                          <a:sym typeface="Proxima Nova"/>
                        </a:rPr>
                        <a:t>–</a:t>
                      </a:r>
                      <a:r>
                        <a:rPr lang="en" sz="1200">
                          <a:latin typeface="Proxima Nova"/>
                          <a:ea typeface="Proxima Nova"/>
                          <a:cs typeface="Proxima Nova"/>
                          <a:sym typeface="Proxima Nova"/>
                        </a:rPr>
                        <a:t>12:30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5"/>
                        </a:rPr>
                        <a:t>Choosing AI Projects</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(Part 1)</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12:30</a:t>
                      </a:r>
                      <a:r>
                        <a:rPr lang="en" sz="1200">
                          <a:solidFill>
                            <a:srgbClr val="000000"/>
                          </a:solidFill>
                          <a:latin typeface="Proxima Nova"/>
                          <a:ea typeface="Proxima Nova"/>
                          <a:cs typeface="Proxima Nova"/>
                          <a:sym typeface="Proxima Nova"/>
                        </a:rPr>
                        <a:t>–</a:t>
                      </a:r>
                      <a:r>
                        <a:rPr lang="en" sz="1200">
                          <a:latin typeface="Proxima Nova"/>
                          <a:ea typeface="Proxima Nova"/>
                          <a:cs typeface="Proxima Nova"/>
                          <a:sym typeface="Proxima Nova"/>
                        </a:rPr>
                        <a:t>12:45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a:latin typeface="Proxima Nova"/>
                          <a:ea typeface="Proxima Nova"/>
                          <a:cs typeface="Proxima Nova"/>
                          <a:sym typeface="Proxima Nova"/>
                        </a:rPr>
                        <a:t>Wrap Up</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gridSpan="2">
                  <a:txBody>
                    <a:bodyPr/>
                    <a:lstStyle/>
                    <a:p>
                      <a:pPr indent="0" lvl="0" marL="0" rtl="0" algn="l">
                        <a:lnSpc>
                          <a:spcPct val="100000"/>
                        </a:lnSpc>
                        <a:spcBef>
                          <a:spcPts val="0"/>
                        </a:spcBef>
                        <a:spcAft>
                          <a:spcPts val="0"/>
                        </a:spcAft>
                        <a:buNone/>
                      </a:pPr>
                      <a:r>
                        <a:rPr b="1" lang="en" sz="1200">
                          <a:solidFill>
                            <a:srgbClr val="FFFFFF"/>
                          </a:solidFill>
                          <a:latin typeface="Proxima Nova"/>
                          <a:ea typeface="Proxima Nova"/>
                          <a:cs typeface="Proxima Nova"/>
                          <a:sym typeface="Proxima Nova"/>
                        </a:rPr>
                        <a:t>Part 2</a:t>
                      </a:r>
                      <a:endParaRPr b="1" sz="1200">
                        <a:solidFill>
                          <a:srgbClr val="FFFFFF"/>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000000"/>
                    </a:solidFill>
                  </a:tcPr>
                </a:tc>
                <a:tc hMerge="1"/>
              </a:tr>
              <a:tr h="195600">
                <a:tc>
                  <a:txBody>
                    <a:bodyPr/>
                    <a:lstStyle/>
                    <a:p>
                      <a:pPr indent="0" lvl="0" marL="0" rtl="0" algn="l">
                        <a:spcBef>
                          <a:spcPts val="0"/>
                        </a:spcBef>
                        <a:spcAft>
                          <a:spcPts val="0"/>
                        </a:spcAft>
                        <a:buNone/>
                      </a:pPr>
                      <a:r>
                        <a:rPr lang="en" sz="1200">
                          <a:solidFill>
                            <a:schemeClr val="dk1"/>
                          </a:solidFill>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–9:</a:t>
                      </a:r>
                      <a:r>
                        <a:rPr lang="en" sz="1200">
                          <a:solidFill>
                            <a:schemeClr val="dk1"/>
                          </a:solidFill>
                          <a:latin typeface="Proxima Nova"/>
                          <a:ea typeface="Proxima Nova"/>
                          <a:cs typeface="Proxima Nova"/>
                          <a:sym typeface="Proxima Nova"/>
                        </a:rPr>
                        <a:t>15 a.m.</a:t>
                      </a:r>
                      <a:endParaRPr sz="1200">
                        <a:solidFill>
                          <a:schemeClr val="dk1"/>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a:latin typeface="Proxima Nova"/>
                          <a:ea typeface="Proxima Nova"/>
                          <a:cs typeface="Proxima Nova"/>
                          <a:sym typeface="Proxima Nova"/>
                        </a:rPr>
                        <a:t>Welcome Back </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9:15</a:t>
                      </a:r>
                      <a:r>
                        <a:rPr lang="en" sz="1200">
                          <a:solidFill>
                            <a:schemeClr val="dk1"/>
                          </a:solidFill>
                          <a:latin typeface="Proxima Nova"/>
                          <a:ea typeface="Proxima Nova"/>
                          <a:cs typeface="Proxima Nova"/>
                          <a:sym typeface="Proxima Nova"/>
                        </a:rPr>
                        <a:t>–10:15 a.m.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6"/>
                        </a:rPr>
                        <a:t>Choosing AI Projects</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(Part 2)</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1</a:t>
                      </a:r>
                      <a:r>
                        <a:rPr lang="en" sz="1200">
                          <a:solidFill>
                            <a:schemeClr val="dk1"/>
                          </a:solidFill>
                          <a:latin typeface="Proxima Nova"/>
                          <a:ea typeface="Proxima Nova"/>
                          <a:cs typeface="Proxima Nova"/>
                          <a:sym typeface="Proxima Nova"/>
                        </a:rPr>
                        <a:t>0:15–11:15 a.m.</a:t>
                      </a:r>
                      <a:endParaRPr sz="1200">
                        <a:solidFill>
                          <a:schemeClr val="dk1"/>
                        </a:solidFill>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7"/>
                        </a:rPr>
                        <a:t>Responsible AI</a:t>
                      </a:r>
                      <a:r>
                        <a:rPr lang="en" sz="1200">
                          <a:solidFill>
                            <a:schemeClr val="dk1"/>
                          </a:solidFill>
                          <a:latin typeface="Proxima Nova"/>
                          <a:ea typeface="Proxima Nova"/>
                          <a:cs typeface="Proxima Nova"/>
                          <a:sym typeface="Proxima Nova"/>
                        </a:rPr>
                        <a:t> (includes 15-minute break)</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11:15 a.m.</a:t>
                      </a:r>
                      <a:r>
                        <a:rPr lang="en" sz="1200">
                          <a:solidFill>
                            <a:srgbClr val="000000"/>
                          </a:solidFill>
                          <a:latin typeface="Proxima Nova"/>
                          <a:ea typeface="Proxima Nova"/>
                          <a:cs typeface="Proxima Nova"/>
                          <a:sym typeface="Proxima Nova"/>
                        </a:rPr>
                        <a:t>–</a:t>
                      </a:r>
                      <a:r>
                        <a:rPr lang="en" sz="1200">
                          <a:latin typeface="Proxima Nova"/>
                          <a:ea typeface="Proxima Nova"/>
                          <a:cs typeface="Proxima Nova"/>
                          <a:sym typeface="Proxima Nova"/>
                        </a:rPr>
                        <a:t>12:15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8"/>
                        </a:rPr>
                        <a:t>AI in the Organization</a:t>
                      </a:r>
                      <a:r>
                        <a:rPr b="1" lang="en" sz="1200">
                          <a:solidFill>
                            <a:schemeClr val="dk1"/>
                          </a:solidFill>
                          <a:latin typeface="Proxima Nova"/>
                          <a:ea typeface="Proxima Nova"/>
                          <a:cs typeface="Proxima Nova"/>
                          <a:sym typeface="Proxima Nova"/>
                        </a:rPr>
                        <a:t> </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r h="195600">
                <a:tc>
                  <a:txBody>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12:15</a:t>
                      </a:r>
                      <a:r>
                        <a:rPr lang="en" sz="1200">
                          <a:solidFill>
                            <a:schemeClr val="dk1"/>
                          </a:solidFill>
                          <a:latin typeface="Proxima Nova"/>
                          <a:ea typeface="Proxima Nova"/>
                          <a:cs typeface="Proxima Nova"/>
                          <a:sym typeface="Proxima Nova"/>
                        </a:rPr>
                        <a:t>–12:45 p.m.</a:t>
                      </a:r>
                      <a:endParaRPr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c>
                  <a:txBody>
                    <a:bodyPr/>
                    <a:lstStyle/>
                    <a:p>
                      <a:pPr indent="0" lvl="0" marL="0" rtl="0" algn="l">
                        <a:lnSpc>
                          <a:spcPct val="100000"/>
                        </a:lnSpc>
                        <a:spcBef>
                          <a:spcPts val="0"/>
                        </a:spcBef>
                        <a:spcAft>
                          <a:spcPts val="0"/>
                        </a:spcAft>
                        <a:buNone/>
                      </a:pPr>
                      <a:r>
                        <a:rPr b="1" lang="en" sz="1200" u="sng">
                          <a:solidFill>
                            <a:schemeClr val="hlink"/>
                          </a:solidFill>
                          <a:latin typeface="Proxima Nova"/>
                          <a:ea typeface="Proxima Nova"/>
                          <a:cs typeface="Proxima Nova"/>
                          <a:sym typeface="Proxima Nova"/>
                          <a:hlinkClick action="ppaction://hlinksldjump" r:id="rId9"/>
                        </a:rPr>
                        <a:t>Bring It Home</a:t>
                      </a:r>
                      <a:endParaRPr b="1" sz="1200">
                        <a:latin typeface="Proxima Nova"/>
                        <a:ea typeface="Proxima Nova"/>
                        <a:cs typeface="Proxima Nova"/>
                        <a:sym typeface="Proxima Nova"/>
                      </a:endParaRPr>
                    </a:p>
                  </a:txBody>
                  <a:tcPr marT="91425" marB="91425" marR="91425" marL="91425">
                    <a:lnL cap="flat" cmpd="sng" w="12650">
                      <a:solidFill>
                        <a:srgbClr val="9E9E9E"/>
                      </a:solidFill>
                      <a:prstDash val="solid"/>
                      <a:round/>
                      <a:headEnd len="sm" w="sm" type="none"/>
                      <a:tailEnd len="sm" w="sm" type="none"/>
                    </a:lnL>
                    <a:lnR cap="flat" cmpd="sng" w="12650">
                      <a:solidFill>
                        <a:srgbClr val="9E9E9E"/>
                      </a:solidFill>
                      <a:prstDash val="solid"/>
                      <a:round/>
                      <a:headEnd len="sm" w="sm" type="none"/>
                      <a:tailEnd len="sm" w="sm" type="none"/>
                    </a:lnR>
                    <a:lnT cap="flat" cmpd="sng" w="12650">
                      <a:solidFill>
                        <a:srgbClr val="9E9E9E"/>
                      </a:solidFill>
                      <a:prstDash val="solid"/>
                      <a:round/>
                      <a:headEnd len="sm" w="sm" type="none"/>
                      <a:tailEnd len="sm" w="sm" type="none"/>
                    </a:lnT>
                    <a:lnB cap="flat" cmpd="sng" w="12650">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6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Unsupervised Learning at Netflix </a:t>
            </a:r>
            <a:endParaRPr/>
          </a:p>
        </p:txBody>
      </p:sp>
      <p:sp>
        <p:nvSpPr>
          <p:cNvPr id="695" name="Google Shape;695;p65"/>
          <p:cNvSpPr txBox="1"/>
          <p:nvPr>
            <p:ph idx="1" type="body"/>
          </p:nvPr>
        </p:nvSpPr>
        <p:spPr>
          <a:xfrm>
            <a:off x="457200" y="1143000"/>
            <a:ext cx="8229600" cy="3570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solidFill>
                  <a:schemeClr val="dk1"/>
                </a:solidFill>
              </a:rPr>
              <a:t>Has Netflix ever recommended a genre of content to you that’s weirdly, eerily, and extremely specific and detailed? That’s powered by unsupervised learning.</a:t>
            </a:r>
            <a:endParaRPr sz="1600"/>
          </a:p>
        </p:txBody>
      </p:sp>
      <p:pic>
        <p:nvPicPr>
          <p:cNvPr id="696" name="Google Shape;696;p65"/>
          <p:cNvPicPr preferRelativeResize="0"/>
          <p:nvPr/>
        </p:nvPicPr>
        <p:blipFill>
          <a:blip r:embed="rId3">
            <a:alphaModFix/>
          </a:blip>
          <a:stretch>
            <a:fillRect/>
          </a:stretch>
        </p:blipFill>
        <p:spPr>
          <a:xfrm>
            <a:off x="749925" y="2148099"/>
            <a:ext cx="954200" cy="1741700"/>
          </a:xfrm>
          <a:prstGeom prst="rect">
            <a:avLst/>
          </a:prstGeom>
          <a:noFill/>
          <a:ln>
            <a:noFill/>
          </a:ln>
        </p:spPr>
      </p:pic>
      <p:sp>
        <p:nvSpPr>
          <p:cNvPr id="697" name="Google Shape;697;p65"/>
          <p:cNvSpPr txBox="1"/>
          <p:nvPr/>
        </p:nvSpPr>
        <p:spPr>
          <a:xfrm>
            <a:off x="1975925" y="1898600"/>
            <a:ext cx="6711000" cy="269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Proxima Nova"/>
                <a:ea typeface="Proxima Nova"/>
                <a:cs typeface="Proxima Nova"/>
                <a:sym typeface="Proxima Nova"/>
              </a:rPr>
              <a:t>Data used: </a:t>
            </a:r>
            <a:r>
              <a:rPr lang="en" sz="1600">
                <a:solidFill>
                  <a:schemeClr val="dk1"/>
                </a:solidFill>
                <a:latin typeface="Proxima Nova"/>
                <a:ea typeface="Proxima Nova"/>
                <a:cs typeface="Proxima Nova"/>
                <a:sym typeface="Proxima Nova"/>
              </a:rPr>
              <a:t>Content data (e.g., genre, categories, actors), your viewing history, your viewing habits (e.g., when, how long, devices), where you live, how you rate shows, similar viewers’ preferences, and more. </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600">
                <a:solidFill>
                  <a:schemeClr val="dk1"/>
                </a:solidFill>
                <a:latin typeface="Proxima Nova"/>
                <a:ea typeface="Proxima Nova"/>
                <a:cs typeface="Proxima Nova"/>
                <a:sym typeface="Proxima Nova"/>
              </a:rPr>
              <a:t>Output</a:t>
            </a:r>
            <a:r>
              <a:rPr b="1" lang="en" sz="1600">
                <a:solidFill>
                  <a:schemeClr val="dk1"/>
                </a:solidFill>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Netflix’s 167 million users </a:t>
            </a:r>
            <a:r>
              <a:rPr lang="en" sz="1600">
                <a:solidFill>
                  <a:schemeClr val="dk1"/>
                </a:solidFill>
                <a:latin typeface="Proxima Nova"/>
                <a:ea typeface="Proxima Nova"/>
                <a:cs typeface="Proxima Nova"/>
                <a:sym typeface="Proxima Nova"/>
              </a:rPr>
              <a:t>are clustered into over 2,000 “taste groups” of viewers who enjoy and are likely to watch similar content.</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b="1" lang="en" sz="1600">
                <a:solidFill>
                  <a:schemeClr val="dk1"/>
                </a:solidFill>
                <a:latin typeface="Proxima Nova"/>
                <a:ea typeface="Proxima Nova"/>
                <a:cs typeface="Proxima Nova"/>
                <a:sym typeface="Proxima Nova"/>
              </a:rPr>
              <a:t>Result: </a:t>
            </a:r>
            <a:r>
              <a:rPr lang="en" sz="1600">
                <a:solidFill>
                  <a:schemeClr val="dk1"/>
                </a:solidFill>
                <a:latin typeface="Proxima Nova"/>
                <a:ea typeface="Proxima Nova"/>
                <a:cs typeface="Proxima Nova"/>
                <a:sym typeface="Proxima Nova"/>
              </a:rPr>
              <a:t>Taste groups are behind Netflix’s recommendation system, and 80% of shows watched on the platform are found via this system.</a:t>
            </a:r>
            <a:endParaRPr b="1" sz="1600">
              <a:solidFill>
                <a:schemeClr val="dk1"/>
              </a:solidFill>
              <a:latin typeface="Proxima Nova"/>
              <a:ea typeface="Proxima Nova"/>
              <a:cs typeface="Proxima Nova"/>
              <a:sym typeface="Proxima Nova"/>
            </a:endParaRPr>
          </a:p>
        </p:txBody>
      </p:sp>
      <p:sp>
        <p:nvSpPr>
          <p:cNvPr id="698" name="Google Shape;698;p6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4"/>
              </a:rPr>
              <a:t>Towards Data Science</a:t>
            </a:r>
            <a:endParaRPr/>
          </a:p>
        </p:txBody>
      </p:sp>
      <p:grpSp>
        <p:nvGrpSpPr>
          <p:cNvPr id="699" name="Google Shape;699;p65"/>
          <p:cNvGrpSpPr/>
          <p:nvPr/>
        </p:nvGrpSpPr>
        <p:grpSpPr>
          <a:xfrm>
            <a:off x="8184750" y="3200"/>
            <a:ext cx="1004100" cy="927000"/>
            <a:chOff x="827975" y="3279475"/>
            <a:chExt cx="1004100" cy="927000"/>
          </a:xfrm>
        </p:grpSpPr>
        <p:sp>
          <p:nvSpPr>
            <p:cNvPr id="700" name="Google Shape;700;p65"/>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701" name="Google Shape;701;p65"/>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Reinforcement Learning</a:t>
            </a:r>
            <a:endParaRPr/>
          </a:p>
        </p:txBody>
      </p:sp>
      <p:sp>
        <p:nvSpPr>
          <p:cNvPr id="707" name="Google Shape;707;p6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708" name="Google Shape;708;p66"/>
          <p:cNvPicPr preferRelativeResize="0"/>
          <p:nvPr/>
        </p:nvPicPr>
        <p:blipFill rotWithShape="1">
          <a:blip r:embed="rId3">
            <a:alphaModFix/>
          </a:blip>
          <a:srcRect b="0" l="0" r="69527" t="0"/>
          <a:stretch/>
        </p:blipFill>
        <p:spPr>
          <a:xfrm>
            <a:off x="1613200" y="768900"/>
            <a:ext cx="1583937" cy="3549186"/>
          </a:xfrm>
          <a:prstGeom prst="rect">
            <a:avLst/>
          </a:prstGeom>
          <a:noFill/>
          <a:ln>
            <a:noFill/>
          </a:ln>
        </p:spPr>
      </p:pic>
      <p:sp>
        <p:nvSpPr>
          <p:cNvPr id="709" name="Google Shape;709;p66"/>
          <p:cNvSpPr txBox="1"/>
          <p:nvPr/>
        </p:nvSpPr>
        <p:spPr>
          <a:xfrm>
            <a:off x="1842367" y="2075675"/>
            <a:ext cx="1235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2"/>
                </a:solidFill>
                <a:latin typeface="Proxima Nova"/>
                <a:ea typeface="Proxima Nova"/>
                <a:cs typeface="Proxima Nova"/>
                <a:sym typeface="Proxima Nova"/>
              </a:rPr>
              <a:t>Agent</a:t>
            </a:r>
            <a:endParaRPr b="1" sz="2200">
              <a:solidFill>
                <a:schemeClr val="lt2"/>
              </a:solidFill>
              <a:latin typeface="Proxima Nova"/>
              <a:ea typeface="Proxima Nova"/>
              <a:cs typeface="Proxima Nova"/>
              <a:sym typeface="Proxima Nova"/>
            </a:endParaRPr>
          </a:p>
        </p:txBody>
      </p:sp>
      <p:sp>
        <p:nvSpPr>
          <p:cNvPr id="710" name="Google Shape;710;p66"/>
          <p:cNvSpPr txBox="1"/>
          <p:nvPr/>
        </p:nvSpPr>
        <p:spPr>
          <a:xfrm>
            <a:off x="4870673" y="879509"/>
            <a:ext cx="20421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200">
                <a:solidFill>
                  <a:schemeClr val="lt2"/>
                </a:solidFill>
                <a:latin typeface="Proxima Nova"/>
                <a:ea typeface="Proxima Nova"/>
                <a:cs typeface="Proxima Nova"/>
                <a:sym typeface="Proxima Nova"/>
              </a:rPr>
              <a:t>Environment</a:t>
            </a:r>
            <a:endParaRPr b="1" sz="2200">
              <a:solidFill>
                <a:schemeClr val="lt2"/>
              </a:solidFill>
              <a:latin typeface="Proxima Nova"/>
              <a:ea typeface="Proxima Nova"/>
              <a:cs typeface="Proxima Nova"/>
              <a:sym typeface="Proxima Nova"/>
            </a:endParaRPr>
          </a:p>
        </p:txBody>
      </p:sp>
      <p:pic>
        <p:nvPicPr>
          <p:cNvPr id="711" name="Google Shape;711;p66"/>
          <p:cNvPicPr preferRelativeResize="0"/>
          <p:nvPr/>
        </p:nvPicPr>
        <p:blipFill rotWithShape="1">
          <a:blip r:embed="rId3">
            <a:alphaModFix/>
          </a:blip>
          <a:srcRect b="0" l="51361" r="0" t="0"/>
          <a:stretch/>
        </p:blipFill>
        <p:spPr>
          <a:xfrm>
            <a:off x="5236787" y="1154125"/>
            <a:ext cx="2294011" cy="3220475"/>
          </a:xfrm>
          <a:prstGeom prst="rect">
            <a:avLst/>
          </a:prstGeom>
          <a:noFill/>
          <a:ln>
            <a:noFill/>
          </a:ln>
        </p:spPr>
      </p:pic>
      <p:sp>
        <p:nvSpPr>
          <p:cNvPr id="712" name="Google Shape;712;p66"/>
          <p:cNvSpPr/>
          <p:nvPr/>
        </p:nvSpPr>
        <p:spPr>
          <a:xfrm>
            <a:off x="3406903" y="2291552"/>
            <a:ext cx="1752600" cy="6147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A</a:t>
            </a:r>
            <a:r>
              <a:rPr b="1" lang="en">
                <a:solidFill>
                  <a:schemeClr val="lt1"/>
                </a:solidFill>
                <a:latin typeface="Proxima Nova"/>
                <a:ea typeface="Proxima Nova"/>
                <a:cs typeface="Proxima Nova"/>
                <a:sym typeface="Proxima Nova"/>
              </a:rPr>
              <a:t>ctions</a:t>
            </a:r>
            <a:endParaRPr b="1">
              <a:solidFill>
                <a:schemeClr val="lt1"/>
              </a:solidFill>
              <a:latin typeface="Proxima Nova"/>
              <a:ea typeface="Proxima Nova"/>
              <a:cs typeface="Proxima Nova"/>
              <a:sym typeface="Proxima Nova"/>
            </a:endParaRPr>
          </a:p>
        </p:txBody>
      </p:sp>
      <p:sp>
        <p:nvSpPr>
          <p:cNvPr id="713" name="Google Shape;713;p66"/>
          <p:cNvSpPr/>
          <p:nvPr/>
        </p:nvSpPr>
        <p:spPr>
          <a:xfrm>
            <a:off x="3340663" y="2942656"/>
            <a:ext cx="1752600" cy="614700"/>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R</a:t>
            </a:r>
            <a:r>
              <a:rPr b="1" lang="en">
                <a:solidFill>
                  <a:schemeClr val="lt1"/>
                </a:solidFill>
                <a:latin typeface="Proxima Nova"/>
                <a:ea typeface="Proxima Nova"/>
                <a:cs typeface="Proxima Nova"/>
                <a:sym typeface="Proxima Nova"/>
              </a:rPr>
              <a:t>ewards</a:t>
            </a:r>
            <a:endParaRPr b="1">
              <a:solidFill>
                <a:schemeClr val="lt1"/>
              </a:solidFill>
              <a:latin typeface="Proxima Nova"/>
              <a:ea typeface="Proxima Nova"/>
              <a:cs typeface="Proxima Nova"/>
              <a:sym typeface="Proxima Nova"/>
            </a:endParaRPr>
          </a:p>
        </p:txBody>
      </p:sp>
      <p:sp>
        <p:nvSpPr>
          <p:cNvPr id="714" name="Google Shape;714;p66"/>
          <p:cNvSpPr/>
          <p:nvPr/>
        </p:nvSpPr>
        <p:spPr>
          <a:xfrm>
            <a:off x="3340663" y="3655710"/>
            <a:ext cx="1752600" cy="614700"/>
          </a:xfrm>
          <a:prstGeom prst="lef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Observations</a:t>
            </a:r>
            <a:endParaRPr b="1">
              <a:solidFill>
                <a:schemeClr val="lt1"/>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7"/>
          <p:cNvSpPr txBox="1"/>
          <p:nvPr>
            <p:ph type="title"/>
          </p:nvPr>
        </p:nvSpPr>
        <p:spPr>
          <a:xfrm>
            <a:off x="908850" y="237050"/>
            <a:ext cx="75039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Cooling Data Centers With Reinforcement Learning</a:t>
            </a:r>
            <a:endParaRPr/>
          </a:p>
        </p:txBody>
      </p:sp>
      <p:sp>
        <p:nvSpPr>
          <p:cNvPr id="720" name="Google Shape;720;p67"/>
          <p:cNvSpPr txBox="1"/>
          <p:nvPr>
            <p:ph idx="1" type="body"/>
          </p:nvPr>
        </p:nvSpPr>
        <p:spPr>
          <a:xfrm>
            <a:off x="457200" y="1143000"/>
            <a:ext cx="5233500" cy="361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The needs and requirements of Google’s data centers are too complex to use pre-canned approaches or human intuition. </a:t>
            </a:r>
            <a:r>
              <a:rPr lang="en" sz="1600"/>
              <a:t>Instead, they use</a:t>
            </a:r>
            <a:r>
              <a:rPr lang="en" sz="1600"/>
              <a:t> reinforcement learning to manage the environment more efficiently. </a:t>
            </a:r>
            <a:endParaRPr sz="1600"/>
          </a:p>
          <a:p>
            <a:pPr indent="0" lvl="0" marL="0" rtl="0" algn="l">
              <a:spcBef>
                <a:spcPts val="1600"/>
              </a:spcBef>
              <a:spcAft>
                <a:spcPts val="0"/>
              </a:spcAft>
              <a:buNone/>
            </a:pPr>
            <a:r>
              <a:rPr b="1" lang="en" sz="1400"/>
              <a:t>Data used: </a:t>
            </a:r>
            <a:r>
              <a:rPr lang="en" sz="1400"/>
              <a:t>H</a:t>
            </a:r>
            <a:r>
              <a:rPr lang="en" sz="1400"/>
              <a:t>istorical data (e.g., temperatures, power, pump speeds, setpoints) updated with sensor readings every </a:t>
            </a:r>
            <a:br>
              <a:rPr lang="en" sz="1400"/>
            </a:br>
            <a:r>
              <a:rPr lang="en" sz="1400"/>
              <a:t>five minutes.</a:t>
            </a:r>
            <a:endParaRPr sz="1400"/>
          </a:p>
          <a:p>
            <a:pPr indent="0" lvl="0" marL="0" rtl="0" algn="l">
              <a:spcBef>
                <a:spcPts val="1600"/>
              </a:spcBef>
              <a:spcAft>
                <a:spcPts val="0"/>
              </a:spcAft>
              <a:buNone/>
            </a:pPr>
            <a:r>
              <a:rPr b="1" lang="en" sz="1400"/>
              <a:t>Output:</a:t>
            </a:r>
            <a:r>
              <a:rPr lang="en" sz="1400"/>
              <a:t> Operational settings are refined to maintain temperature and minimize energy usage. </a:t>
            </a:r>
            <a:r>
              <a:rPr lang="en" sz="1400"/>
              <a:t>The model is allowed to control the system settings, responding to inputs and learning from results.</a:t>
            </a:r>
            <a:endParaRPr sz="1400"/>
          </a:p>
          <a:p>
            <a:pPr indent="0" lvl="0" marL="0" rtl="0" algn="l">
              <a:spcBef>
                <a:spcPts val="1600"/>
              </a:spcBef>
              <a:spcAft>
                <a:spcPts val="1600"/>
              </a:spcAft>
              <a:buNone/>
            </a:pPr>
            <a:r>
              <a:rPr b="1" lang="en" sz="1400"/>
              <a:t>Result:</a:t>
            </a:r>
            <a:r>
              <a:rPr lang="en" sz="1400"/>
              <a:t> 30–40% energy savings per data center. </a:t>
            </a:r>
            <a:endParaRPr sz="1400"/>
          </a:p>
        </p:txBody>
      </p:sp>
      <p:pic>
        <p:nvPicPr>
          <p:cNvPr id="721" name="Google Shape;721;p67"/>
          <p:cNvPicPr preferRelativeResize="0"/>
          <p:nvPr/>
        </p:nvPicPr>
        <p:blipFill rotWithShape="1">
          <a:blip r:embed="rId3">
            <a:alphaModFix/>
          </a:blip>
          <a:srcRect b="0" l="54168" r="0" t="0"/>
          <a:stretch/>
        </p:blipFill>
        <p:spPr>
          <a:xfrm flipH="1">
            <a:off x="5812601" y="1366400"/>
            <a:ext cx="3771799" cy="3040400"/>
          </a:xfrm>
          <a:prstGeom prst="rect">
            <a:avLst/>
          </a:prstGeom>
          <a:noFill/>
          <a:ln>
            <a:noFill/>
          </a:ln>
        </p:spPr>
      </p:pic>
      <p:sp>
        <p:nvSpPr>
          <p:cNvPr id="722" name="Google Shape;722;p6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4"/>
              </a:rPr>
              <a:t>DeepMind</a:t>
            </a:r>
            <a:endParaRPr/>
          </a:p>
        </p:txBody>
      </p:sp>
      <p:grpSp>
        <p:nvGrpSpPr>
          <p:cNvPr id="723" name="Google Shape;723;p67"/>
          <p:cNvGrpSpPr/>
          <p:nvPr/>
        </p:nvGrpSpPr>
        <p:grpSpPr>
          <a:xfrm>
            <a:off x="8184750" y="3200"/>
            <a:ext cx="1004100" cy="927000"/>
            <a:chOff x="827975" y="3279475"/>
            <a:chExt cx="1004100" cy="927000"/>
          </a:xfrm>
        </p:grpSpPr>
        <p:sp>
          <p:nvSpPr>
            <p:cNvPr id="724" name="Google Shape;724;p67"/>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725" name="Google Shape;725;p67"/>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pic>
        <p:nvPicPr>
          <p:cNvPr id="730" name="Google Shape;730;p68"/>
          <p:cNvPicPr preferRelativeResize="0"/>
          <p:nvPr/>
        </p:nvPicPr>
        <p:blipFill>
          <a:blip r:embed="rId3">
            <a:alphaModFix/>
          </a:blip>
          <a:stretch>
            <a:fillRect/>
          </a:stretch>
        </p:blipFill>
        <p:spPr>
          <a:xfrm>
            <a:off x="254550" y="984313"/>
            <a:ext cx="8634902" cy="3950249"/>
          </a:xfrm>
          <a:prstGeom prst="rect">
            <a:avLst/>
          </a:prstGeom>
          <a:noFill/>
          <a:ln>
            <a:noFill/>
          </a:ln>
        </p:spPr>
      </p:pic>
      <p:sp>
        <p:nvSpPr>
          <p:cNvPr id="731" name="Google Shape;731;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It All Together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69"/>
          <p:cNvSpPr/>
          <p:nvPr/>
        </p:nvSpPr>
        <p:spPr>
          <a:xfrm>
            <a:off x="3313739" y="1167325"/>
            <a:ext cx="2516400" cy="3404700"/>
          </a:xfrm>
          <a:prstGeom prst="roundRect">
            <a:avLst>
              <a:gd fmla="val 16667" name="adj"/>
            </a:avLst>
          </a:prstGeom>
          <a:solidFill>
            <a:srgbClr val="F3F3F3"/>
          </a:solidFill>
          <a:ln>
            <a:noFill/>
          </a:ln>
          <a:effectLst>
            <a:outerShdw blurRad="57150" rotWithShape="0" algn="bl" dir="1620000" dist="19050">
              <a:srgbClr val="999999">
                <a:alpha val="69000"/>
              </a:srgbClr>
            </a:outerShdw>
          </a:effectLst>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r>
              <a:rPr b="1" lang="en" sz="1600">
                <a:latin typeface="Proxima Nova"/>
                <a:ea typeface="Proxima Nova"/>
                <a:cs typeface="Proxima Nova"/>
                <a:sym typeface="Proxima Nova"/>
              </a:rPr>
              <a:t>Finance</a:t>
            </a:r>
            <a:endParaRPr b="1" sz="1600">
              <a:latin typeface="Proxima Nova"/>
              <a:ea typeface="Proxima Nova"/>
              <a:cs typeface="Proxima Nova"/>
              <a:sym typeface="Proxima Nova"/>
            </a:endParaRPr>
          </a:p>
          <a:p>
            <a:pPr indent="-330200" lvl="0" marL="27432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Portfolio management.</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Underwriting insurance and loan.</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Detecting fraudulent transactions.</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Digital customer assistants.</a:t>
            </a:r>
            <a:endParaRPr sz="1600">
              <a:latin typeface="Proxima Nova"/>
              <a:ea typeface="Proxima Nova"/>
              <a:cs typeface="Proxima Nova"/>
              <a:sym typeface="Proxima Nova"/>
            </a:endParaRPr>
          </a:p>
        </p:txBody>
      </p:sp>
      <p:sp>
        <p:nvSpPr>
          <p:cNvPr id="737" name="Google Shape;737;p69"/>
          <p:cNvSpPr/>
          <p:nvPr/>
        </p:nvSpPr>
        <p:spPr>
          <a:xfrm>
            <a:off x="457200" y="1167325"/>
            <a:ext cx="2516400" cy="3404700"/>
          </a:xfrm>
          <a:prstGeom prst="roundRect">
            <a:avLst>
              <a:gd fmla="val 16667" name="adj"/>
            </a:avLst>
          </a:prstGeom>
          <a:solidFill>
            <a:srgbClr val="F3F3F3"/>
          </a:solidFill>
          <a:ln>
            <a:noFill/>
          </a:ln>
          <a:effectLst>
            <a:outerShdw blurRad="57150" rotWithShape="0" algn="bl" dir="1620000" dist="19050">
              <a:srgbClr val="999999">
                <a:alpha val="69000"/>
              </a:srgbClr>
            </a:outerShdw>
          </a:effectLst>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r>
              <a:rPr b="1" lang="en" sz="1600">
                <a:latin typeface="Proxima Nova"/>
                <a:ea typeface="Proxima Nova"/>
                <a:cs typeface="Proxima Nova"/>
                <a:sym typeface="Proxima Nova"/>
              </a:rPr>
              <a:t>Marketing</a:t>
            </a:r>
            <a:endParaRPr b="1" sz="1600">
              <a:latin typeface="Proxima Nova"/>
              <a:ea typeface="Proxima Nova"/>
              <a:cs typeface="Proxima Nova"/>
              <a:sym typeface="Proxima Nova"/>
            </a:endParaRPr>
          </a:p>
          <a:p>
            <a:pPr indent="-330200" lvl="0" marL="27432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Product recommendations.</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Assessing lead quality.</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Creating lookalike audiences for ad targeting.</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Customer segmentation.</a:t>
            </a:r>
            <a:endParaRPr sz="1600">
              <a:latin typeface="Proxima Nova"/>
              <a:ea typeface="Proxima Nova"/>
              <a:cs typeface="Proxima Nova"/>
              <a:sym typeface="Proxima Nova"/>
            </a:endParaRPr>
          </a:p>
        </p:txBody>
      </p:sp>
      <p:sp>
        <p:nvSpPr>
          <p:cNvPr id="738" name="Google Shape;738;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Across Sectors</a:t>
            </a:r>
            <a:endParaRPr/>
          </a:p>
        </p:txBody>
      </p:sp>
      <p:pic>
        <p:nvPicPr>
          <p:cNvPr id="739" name="Google Shape;739;p69"/>
          <p:cNvPicPr preferRelativeResize="0"/>
          <p:nvPr/>
        </p:nvPicPr>
        <p:blipFill>
          <a:blip r:embed="rId3">
            <a:alphaModFix/>
          </a:blip>
          <a:stretch>
            <a:fillRect/>
          </a:stretch>
        </p:blipFill>
        <p:spPr>
          <a:xfrm>
            <a:off x="389343" y="1029825"/>
            <a:ext cx="572689" cy="572699"/>
          </a:xfrm>
          <a:prstGeom prst="rect">
            <a:avLst/>
          </a:prstGeom>
          <a:noFill/>
          <a:ln>
            <a:noFill/>
          </a:ln>
        </p:spPr>
      </p:pic>
      <p:pic>
        <p:nvPicPr>
          <p:cNvPr id="740" name="Google Shape;740;p69"/>
          <p:cNvPicPr preferRelativeResize="0"/>
          <p:nvPr/>
        </p:nvPicPr>
        <p:blipFill>
          <a:blip r:embed="rId4">
            <a:alphaModFix/>
          </a:blip>
          <a:stretch>
            <a:fillRect/>
          </a:stretch>
        </p:blipFill>
        <p:spPr>
          <a:xfrm>
            <a:off x="3279827" y="1029850"/>
            <a:ext cx="610199" cy="610199"/>
          </a:xfrm>
          <a:prstGeom prst="rect">
            <a:avLst/>
          </a:prstGeom>
          <a:noFill/>
          <a:ln>
            <a:noFill/>
          </a:ln>
        </p:spPr>
      </p:pic>
      <p:sp>
        <p:nvSpPr>
          <p:cNvPr id="741" name="Google Shape;741;p69"/>
          <p:cNvSpPr/>
          <p:nvPr/>
        </p:nvSpPr>
        <p:spPr>
          <a:xfrm>
            <a:off x="6170289" y="1167325"/>
            <a:ext cx="2516400" cy="3404700"/>
          </a:xfrm>
          <a:prstGeom prst="roundRect">
            <a:avLst>
              <a:gd fmla="val 16667" name="adj"/>
            </a:avLst>
          </a:prstGeom>
          <a:solidFill>
            <a:srgbClr val="F3F3F3"/>
          </a:solidFill>
          <a:ln>
            <a:noFill/>
          </a:ln>
          <a:effectLst>
            <a:outerShdw blurRad="57150" rotWithShape="0" algn="bl" dir="1620000" dist="19050">
              <a:srgbClr val="999999">
                <a:alpha val="69000"/>
              </a:srgbClr>
            </a:outerShdw>
          </a:effectLst>
        </p:spPr>
        <p:txBody>
          <a:bodyPr anchorCtr="0" anchor="t" bIns="91425" lIns="18287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	</a:t>
            </a:r>
            <a:r>
              <a:rPr b="1" lang="en" sz="1600">
                <a:latin typeface="Proxima Nova"/>
                <a:ea typeface="Proxima Nova"/>
                <a:cs typeface="Proxima Nova"/>
                <a:sym typeface="Proxima Nova"/>
              </a:rPr>
              <a:t>Health Care</a:t>
            </a:r>
            <a:endParaRPr b="1" sz="1600">
              <a:latin typeface="Proxima Nova"/>
              <a:ea typeface="Proxima Nova"/>
              <a:cs typeface="Proxima Nova"/>
              <a:sym typeface="Proxima Nova"/>
            </a:endParaRPr>
          </a:p>
          <a:p>
            <a:pPr indent="-330200" lvl="0" marL="27432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Process medical images.</a:t>
            </a:r>
            <a:endParaRPr sz="1600">
              <a:latin typeface="Proxima Nova"/>
              <a:ea typeface="Proxima Nova"/>
              <a:cs typeface="Proxima Nova"/>
              <a:sym typeface="Proxima Nova"/>
            </a:endParaRPr>
          </a:p>
          <a:p>
            <a:pPr indent="-330200" lvl="0" marL="27432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Make faster and more accurate</a:t>
            </a:r>
            <a:r>
              <a:rPr lang="en" sz="1600">
                <a:solidFill>
                  <a:schemeClr val="dk1"/>
                </a:solidFill>
                <a:latin typeface="Proxima Nova"/>
                <a:ea typeface="Proxima Nova"/>
                <a:cs typeface="Proxima Nova"/>
                <a:sym typeface="Proxima Nova"/>
              </a:rPr>
              <a:t> diagnoses</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p:txBody>
      </p:sp>
      <p:pic>
        <p:nvPicPr>
          <p:cNvPr id="742" name="Google Shape;742;p69"/>
          <p:cNvPicPr preferRelativeResize="0"/>
          <p:nvPr/>
        </p:nvPicPr>
        <p:blipFill>
          <a:blip r:embed="rId5">
            <a:alphaModFix/>
          </a:blip>
          <a:stretch>
            <a:fillRect/>
          </a:stretch>
        </p:blipFill>
        <p:spPr>
          <a:xfrm>
            <a:off x="6117100" y="1029838"/>
            <a:ext cx="572674" cy="5726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46" name="Shape 746"/>
        <p:cNvGrpSpPr/>
        <p:nvPr/>
      </p:nvGrpSpPr>
      <p:grpSpPr>
        <a:xfrm>
          <a:off x="0" y="0"/>
          <a:ext cx="0" cy="0"/>
          <a:chOff x="0" y="0"/>
          <a:chExt cx="0" cy="0"/>
        </a:xfrm>
      </p:grpSpPr>
      <p:sp>
        <p:nvSpPr>
          <p:cNvPr id="747" name="Google Shape;747;p70"/>
          <p:cNvSpPr txBox="1"/>
          <p:nvPr>
            <p:ph type="title"/>
          </p:nvPr>
        </p:nvSpPr>
        <p:spPr>
          <a:xfrm>
            <a:off x="598600" y="6215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Problems Can We Solve?</a:t>
            </a:r>
            <a:endParaRPr/>
          </a:p>
        </p:txBody>
      </p:sp>
      <p:sp>
        <p:nvSpPr>
          <p:cNvPr id="748" name="Google Shape;748;p70"/>
          <p:cNvSpPr txBox="1"/>
          <p:nvPr>
            <p:ph idx="1" type="body"/>
          </p:nvPr>
        </p:nvSpPr>
        <p:spPr>
          <a:xfrm>
            <a:off x="612600" y="578025"/>
            <a:ext cx="80742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This is a multi-part exercise in which students will start thinking about how they could use ML to solve problems in their own business, based on what we’ve shown in the program so far. </a:t>
            </a:r>
            <a:r>
              <a:rPr lang="en" sz="1100">
                <a:solidFill>
                  <a:schemeClr val="dk1"/>
                </a:solidFill>
              </a:rPr>
              <a:t>Students can use page 2 of their </a:t>
            </a:r>
            <a:r>
              <a:rPr lang="en" sz="1100" u="sng">
                <a:solidFill>
                  <a:schemeClr val="hlink"/>
                </a:solidFill>
                <a:hlinkClick r:id="rId3"/>
              </a:rPr>
              <a:t>worksheets</a:t>
            </a:r>
            <a:r>
              <a:rPr lang="en" sz="1100">
                <a:solidFill>
                  <a:schemeClr val="dk1"/>
                </a:solidFill>
              </a:rPr>
              <a:t> for all parts of the exercise.</a:t>
            </a:r>
            <a:endParaRPr sz="1100"/>
          </a:p>
          <a:p>
            <a:pPr indent="0" lvl="0" marL="0" rtl="0" algn="l">
              <a:lnSpc>
                <a:spcPct val="100000"/>
              </a:lnSpc>
              <a:spcBef>
                <a:spcPts val="1600"/>
              </a:spcBef>
              <a:spcAft>
                <a:spcPts val="0"/>
              </a:spcAft>
              <a:buNone/>
            </a:pPr>
            <a:r>
              <a:rPr lang="en" sz="1100"/>
              <a:t>First, students will brainstorm problems independently. (Why? Independent brainstorming avoids </a:t>
            </a:r>
            <a:r>
              <a:rPr lang="en" sz="1100"/>
              <a:t>groupthink</a:t>
            </a:r>
            <a:r>
              <a:rPr lang="en" sz="1100"/>
              <a:t>, and </a:t>
            </a:r>
            <a:r>
              <a:rPr lang="en" sz="1100"/>
              <a:t>gives</a:t>
            </a:r>
            <a:r>
              <a:rPr lang="en" sz="1100"/>
              <a:t> introverts a chance to contribute before moving into the group activity.) They should think about problems big and small, that are in their team’s purview or not.</a:t>
            </a:r>
            <a:endParaRPr sz="1100"/>
          </a:p>
          <a:p>
            <a:pPr indent="0" lvl="0" marL="0" rtl="0" algn="l">
              <a:lnSpc>
                <a:spcPct val="100000"/>
              </a:lnSpc>
              <a:spcBef>
                <a:spcPts val="1600"/>
              </a:spcBef>
              <a:spcAft>
                <a:spcPts val="0"/>
              </a:spcAft>
              <a:buNone/>
            </a:pPr>
            <a:r>
              <a:rPr lang="en" sz="1100"/>
              <a:t>Then, students will come together in groups of 4–5 people to discuss the problems they brainstormed. As they share, they should note trends or themes in what people brainstormed. </a:t>
            </a:r>
            <a:r>
              <a:rPr b="1" lang="en" sz="1100"/>
              <a:t>Students will need to continue to work with this group throughout the workshop, so be sure to note down who is in each group to keep them consistent</a:t>
            </a:r>
            <a:r>
              <a:rPr lang="en" sz="1100"/>
              <a:t>.</a:t>
            </a:r>
            <a:endParaRPr sz="1100"/>
          </a:p>
          <a:p>
            <a:pPr indent="0" lvl="0" marL="0" rtl="0" algn="l">
              <a:lnSpc>
                <a:spcPct val="100000"/>
              </a:lnSpc>
              <a:spcBef>
                <a:spcPts val="1600"/>
              </a:spcBef>
              <a:spcAft>
                <a:spcPts val="0"/>
              </a:spcAft>
              <a:buNone/>
            </a:pPr>
            <a:r>
              <a:rPr lang="en" sz="1100"/>
              <a:t>After the problems have been shared and discussed, students should narrow down their list of problems to 5–10 promising ones. How they choose to narrow the list is up to them: similar ideas that several people had, ideas that seem particularly exciting</a:t>
            </a:r>
            <a:r>
              <a:rPr lang="en" sz="1100"/>
              <a:t>/</a:t>
            </a:r>
            <a:r>
              <a:rPr lang="en" sz="1100"/>
              <a:t>impactful/doable, and more. They will continue to pare down this list during the workshop; this is just the first pass.</a:t>
            </a:r>
            <a:endParaRPr sz="1100"/>
          </a:p>
          <a:p>
            <a:pPr indent="0" lvl="0" marL="0" rtl="0" algn="l">
              <a:lnSpc>
                <a:spcPct val="100000"/>
              </a:lnSpc>
              <a:spcBef>
                <a:spcPts val="1600"/>
              </a:spcBef>
              <a:spcAft>
                <a:spcPts val="0"/>
              </a:spcAft>
              <a:buClr>
                <a:schemeClr val="dk1"/>
              </a:buClr>
              <a:buSzPts val="1100"/>
              <a:buFont typeface="Arial"/>
              <a:buNone/>
            </a:pPr>
            <a:r>
              <a:rPr b="1" lang="en" sz="1100">
                <a:solidFill>
                  <a:schemeClr val="dk1"/>
                </a:solidFill>
                <a:highlight>
                  <a:srgbClr val="FFDB00"/>
                </a:highlight>
              </a:rPr>
              <a:t>For remote classrooms:</a:t>
            </a:r>
            <a:endParaRPr b="1" sz="1100">
              <a:solidFill>
                <a:schemeClr val="dk1"/>
              </a:solidFill>
              <a:highlight>
                <a:srgbClr val="FFDB00"/>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For the solo activity: Keep students in the main Zoom room for this exercise.</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For the group activities: Set up breakout rooms for student groups. Take a screenshot of the slide and post it in the Slack channel before opening the rooms. When there is only one minute left to go (at the 60-second mark), send a message to all rooms: “Start to wrap up your discussions. Rooms will close in one minute!”</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Bring students back to the main room to share instructions for part two, then send them back to breakout groups.</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Arial"/>
              <a:buChar char="●"/>
            </a:pPr>
            <a:r>
              <a:rPr lang="en" sz="1100">
                <a:solidFill>
                  <a:schemeClr val="dk1"/>
                </a:solidFill>
              </a:rPr>
              <a:t>Reconvene everyone in the main room for the debrief.</a:t>
            </a:r>
            <a:endParaRPr sz="11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7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Problems Can We Solve?</a:t>
            </a:r>
            <a:endParaRPr/>
          </a:p>
        </p:txBody>
      </p:sp>
      <p:sp>
        <p:nvSpPr>
          <p:cNvPr id="754" name="Google Shape;754;p71"/>
          <p:cNvSpPr txBox="1"/>
          <p:nvPr>
            <p:ph idx="1" type="body"/>
          </p:nvPr>
        </p:nvSpPr>
        <p:spPr>
          <a:xfrm>
            <a:off x="457200" y="1357775"/>
            <a:ext cx="8229600" cy="272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 the projects you’re working on and any problems you and your team are facing today.</a:t>
            </a:r>
            <a:endParaRPr/>
          </a:p>
          <a:p>
            <a:pPr indent="0" lvl="0" marL="0" rtl="0" algn="l">
              <a:spcBef>
                <a:spcPts val="1600"/>
              </a:spcBef>
              <a:spcAft>
                <a:spcPts val="0"/>
              </a:spcAft>
              <a:buNone/>
            </a:pPr>
            <a:r>
              <a:rPr b="1" lang="en"/>
              <a:t>What problems or projects could be addressed with machine learning? Brainstorm as many projects or problems as you can.</a:t>
            </a:r>
            <a:r>
              <a:rPr lang="en"/>
              <a:t> </a:t>
            </a:r>
            <a:endParaRPr/>
          </a:p>
          <a:p>
            <a:pPr indent="0" lvl="0" marL="0" rtl="0" algn="l">
              <a:spcBef>
                <a:spcPts val="1600"/>
              </a:spcBef>
              <a:spcAft>
                <a:spcPts val="0"/>
              </a:spcAft>
              <a:buNone/>
            </a:pPr>
            <a:r>
              <a:rPr i="1" lang="en"/>
              <a:t>Bonus: What problems or projects should NOT be addressed with machine learning? Brainstorm anything you think would not be a good fit for ML.</a:t>
            </a:r>
            <a:endParaRPr i="1"/>
          </a:p>
          <a:p>
            <a:pPr indent="0" lvl="0" marL="0" rtl="0" algn="l">
              <a:spcBef>
                <a:spcPts val="1600"/>
              </a:spcBef>
              <a:spcAft>
                <a:spcPts val="1600"/>
              </a:spcAft>
              <a:buNone/>
            </a:pPr>
            <a:r>
              <a:rPr lang="en"/>
              <a:t>Think big — there are no bad ideas. We’ll return to this list later and pare </a:t>
            </a:r>
            <a:br>
              <a:rPr lang="en"/>
            </a:br>
            <a:r>
              <a:rPr lang="en"/>
              <a:t>it down.</a:t>
            </a:r>
            <a:endParaRPr/>
          </a:p>
        </p:txBody>
      </p:sp>
      <p:sp>
        <p:nvSpPr>
          <p:cNvPr id="755" name="Google Shape;755;p7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56" name="Google Shape;756;p7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757" name="Google Shape;757;p71"/>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71"/>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2</a:t>
            </a:r>
            <a:endParaRPr b="1" sz="1000">
              <a:latin typeface="Proxima Nova"/>
              <a:ea typeface="Proxima Nova"/>
              <a:cs typeface="Proxima Nova"/>
              <a:sym typeface="Proxima Nova"/>
            </a:endParaRPr>
          </a:p>
        </p:txBody>
      </p:sp>
      <p:pic>
        <p:nvPicPr>
          <p:cNvPr id="759" name="Google Shape;759;p71"/>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2"/>
          <p:cNvSpPr txBox="1"/>
          <p:nvPr>
            <p:ph idx="1" type="body"/>
          </p:nvPr>
        </p:nvSpPr>
        <p:spPr>
          <a:xfrm>
            <a:off x="457200" y="1143000"/>
            <a:ext cx="8229600" cy="349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Part 1</a:t>
            </a:r>
            <a:endParaRPr b="1" sz="2400"/>
          </a:p>
          <a:p>
            <a:pPr indent="0" lvl="0" marL="0" rtl="0" algn="l">
              <a:spcBef>
                <a:spcPts val="1600"/>
              </a:spcBef>
              <a:spcAft>
                <a:spcPts val="0"/>
              </a:spcAft>
              <a:buNone/>
            </a:pPr>
            <a:r>
              <a:rPr lang="en"/>
              <a:t>As a group, you will </a:t>
            </a:r>
            <a:r>
              <a:rPr b="1" lang="en"/>
              <a:t>create a shared list of projects and problems that could be addressed with ML</a:t>
            </a:r>
            <a:r>
              <a:rPr lang="en"/>
              <a:t>.</a:t>
            </a:r>
            <a:endParaRPr/>
          </a:p>
          <a:p>
            <a:pPr indent="-342900" lvl="0" marL="457200" rtl="0" algn="l">
              <a:spcBef>
                <a:spcPts val="1600"/>
              </a:spcBef>
              <a:spcAft>
                <a:spcPts val="0"/>
              </a:spcAft>
              <a:buClr>
                <a:schemeClr val="dk1"/>
              </a:buClr>
              <a:buSzPts val="1800"/>
              <a:buAutoNum type="arabicPeriod"/>
            </a:pPr>
            <a:r>
              <a:rPr lang="en">
                <a:solidFill>
                  <a:schemeClr val="dk1"/>
                </a:solidFill>
              </a:rPr>
              <a:t>Nominate one person to be the note-taker for the group.</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E</a:t>
            </a:r>
            <a:r>
              <a:rPr lang="en">
                <a:solidFill>
                  <a:schemeClr val="dk1"/>
                </a:solidFill>
              </a:rPr>
              <a:t>ach member of the group should share what they brainstormed. </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As people are sharing, consider any trends that start to emerge:</a:t>
            </a:r>
            <a:endParaRPr>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What types of projects or problems are you hearing?</a:t>
            </a:r>
            <a:endParaRPr sz="1800">
              <a:solidFill>
                <a:schemeClr val="dk1"/>
              </a:solidFill>
            </a:endParaRPr>
          </a:p>
          <a:p>
            <a:pPr indent="-342900" lvl="1" marL="914400" rtl="0" algn="l">
              <a:spcBef>
                <a:spcPts val="0"/>
              </a:spcBef>
              <a:spcAft>
                <a:spcPts val="0"/>
              </a:spcAft>
              <a:buClr>
                <a:schemeClr val="dk1"/>
              </a:buClr>
              <a:buSzPts val="1800"/>
              <a:buAutoNum type="alphaLcPeriod"/>
            </a:pPr>
            <a:r>
              <a:rPr lang="en" sz="1800">
                <a:solidFill>
                  <a:schemeClr val="dk1"/>
                </a:solidFill>
              </a:rPr>
              <a:t>Do any specific projects or problems come up more than once?</a:t>
            </a:r>
            <a:endParaRPr sz="1800">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Make note of any trends, themes, or problems that stand out to the group.</a:t>
            </a:r>
            <a:endParaRPr sz="1800">
              <a:solidFill>
                <a:schemeClr val="dk1"/>
              </a:solidFill>
            </a:endParaRPr>
          </a:p>
        </p:txBody>
      </p:sp>
      <p:sp>
        <p:nvSpPr>
          <p:cNvPr id="765" name="Google Shape;765;p7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Problems Can We Solve?</a:t>
            </a:r>
            <a:endParaRPr/>
          </a:p>
        </p:txBody>
      </p:sp>
      <p:sp>
        <p:nvSpPr>
          <p:cNvPr id="766" name="Google Shape;766;p7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a:t>
            </a:r>
            <a:r>
              <a:rPr lang="en"/>
              <a:t>Minutes</a:t>
            </a:r>
            <a:endParaRPr/>
          </a:p>
        </p:txBody>
      </p:sp>
      <p:sp>
        <p:nvSpPr>
          <p:cNvPr id="767" name="Google Shape;767;p72"/>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72"/>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2</a:t>
            </a:r>
            <a:endParaRPr b="1" sz="1000">
              <a:latin typeface="Proxima Nova"/>
              <a:ea typeface="Proxima Nova"/>
              <a:cs typeface="Proxima Nova"/>
              <a:sym typeface="Proxima Nova"/>
            </a:endParaRPr>
          </a:p>
        </p:txBody>
      </p:sp>
      <p:pic>
        <p:nvPicPr>
          <p:cNvPr id="769" name="Google Shape;769;p72"/>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73"/>
          <p:cNvSpPr txBox="1"/>
          <p:nvPr>
            <p:ph idx="1" type="body"/>
          </p:nvPr>
        </p:nvSpPr>
        <p:spPr>
          <a:xfrm>
            <a:off x="457200" y="1143000"/>
            <a:ext cx="8229600" cy="357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t>Part 2</a:t>
            </a:r>
            <a:endParaRPr b="1" sz="2400"/>
          </a:p>
          <a:p>
            <a:pPr indent="0" lvl="0" marL="0" rtl="0" algn="l">
              <a:spcBef>
                <a:spcPts val="1600"/>
              </a:spcBef>
              <a:spcAft>
                <a:spcPts val="0"/>
              </a:spcAft>
              <a:buNone/>
            </a:pPr>
            <a:r>
              <a:rPr lang="en">
                <a:solidFill>
                  <a:schemeClr val="dk1"/>
                </a:solidFill>
              </a:rPr>
              <a:t>From your shared list, </a:t>
            </a:r>
            <a:r>
              <a:rPr b="1" lang="en">
                <a:solidFill>
                  <a:schemeClr val="dk1"/>
                </a:solidFill>
              </a:rPr>
              <a:t>choose 5–10 problems or projects to focus on in this workshop</a:t>
            </a:r>
            <a:r>
              <a:rPr lang="en">
                <a:solidFill>
                  <a:schemeClr val="dk1"/>
                </a:solidFill>
              </a:rPr>
              <a:t>. (Later, you will go through another round of prioritization where you’ll narrow the list down even more.)</a:t>
            </a:r>
            <a:endParaRPr>
              <a:solidFill>
                <a:schemeClr val="dk1"/>
              </a:solidFill>
            </a:endParaRPr>
          </a:p>
          <a:p>
            <a:pPr indent="0" lvl="0" marL="0" rtl="0" algn="l">
              <a:spcBef>
                <a:spcPts val="1600"/>
              </a:spcBef>
              <a:spcAft>
                <a:spcPts val="0"/>
              </a:spcAft>
              <a:buNone/>
            </a:pPr>
            <a:r>
              <a:rPr lang="en">
                <a:solidFill>
                  <a:schemeClr val="dk1"/>
                </a:solidFill>
              </a:rPr>
              <a:t>Choose problems based on these questions:</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Did several people in the group brainstorm it?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Does it have a lot of value to the company or to your team?</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Does it seem feasible to get done?</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Does it just seem really cool?</a:t>
            </a:r>
            <a:endParaRPr>
              <a:solidFill>
                <a:schemeClr val="dk1"/>
              </a:solidFill>
            </a:endParaRPr>
          </a:p>
        </p:txBody>
      </p:sp>
      <p:sp>
        <p:nvSpPr>
          <p:cNvPr id="775" name="Google Shape;775;p73"/>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Problems Can We Solve?</a:t>
            </a:r>
            <a:endParaRPr/>
          </a:p>
        </p:txBody>
      </p:sp>
      <p:sp>
        <p:nvSpPr>
          <p:cNvPr id="776" name="Google Shape;776;p7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777" name="Google Shape;777;p73"/>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73"/>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2</a:t>
            </a:r>
            <a:endParaRPr b="1" sz="1000">
              <a:latin typeface="Proxima Nova"/>
              <a:ea typeface="Proxima Nova"/>
              <a:cs typeface="Proxima Nova"/>
              <a:sym typeface="Proxima Nova"/>
            </a:endParaRPr>
          </a:p>
        </p:txBody>
      </p:sp>
      <p:pic>
        <p:nvPicPr>
          <p:cNvPr id="779" name="Google Shape;779;p73"/>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4"/>
          <p:cNvSpPr txBox="1"/>
          <p:nvPr>
            <p:ph idx="1" type="body"/>
          </p:nvPr>
        </p:nvSpPr>
        <p:spPr>
          <a:xfrm>
            <a:off x="457200" y="1523300"/>
            <a:ext cx="5672100" cy="25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What </a:t>
            </a:r>
            <a:r>
              <a:rPr b="1" lang="en" sz="2000"/>
              <a:t>themes</a:t>
            </a:r>
            <a:r>
              <a:rPr lang="en" sz="2000"/>
              <a:t> emerged in the problems your group brainstormed?</a:t>
            </a:r>
            <a:endParaRPr sz="2000"/>
          </a:p>
          <a:p>
            <a:pPr indent="0" lvl="0" marL="0" rtl="0" algn="l">
              <a:spcBef>
                <a:spcPts val="1600"/>
              </a:spcBef>
              <a:spcAft>
                <a:spcPts val="1600"/>
              </a:spcAft>
              <a:buNone/>
            </a:pPr>
            <a:r>
              <a:rPr lang="en" sz="2000"/>
              <a:t>What problems are you most </a:t>
            </a:r>
            <a:r>
              <a:rPr b="1" lang="en" sz="2000"/>
              <a:t>excited</a:t>
            </a:r>
            <a:r>
              <a:rPr lang="en" sz="2000"/>
              <a:t> about?</a:t>
            </a:r>
            <a:endParaRPr sz="2000"/>
          </a:p>
        </p:txBody>
      </p:sp>
      <p:sp>
        <p:nvSpPr>
          <p:cNvPr id="785" name="Google Shape;785;p7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Problems Can We Solve?</a:t>
            </a:r>
            <a:endParaRPr/>
          </a:p>
        </p:txBody>
      </p:sp>
      <p:sp>
        <p:nvSpPr>
          <p:cNvPr id="786" name="Google Shape;786;p7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pic>
        <p:nvPicPr>
          <p:cNvPr id="787" name="Google Shape;787;p74"/>
          <p:cNvPicPr preferRelativeResize="0"/>
          <p:nvPr/>
        </p:nvPicPr>
        <p:blipFill>
          <a:blip r:embed="rId3">
            <a:alphaModFix/>
          </a:blip>
          <a:stretch>
            <a:fillRect/>
          </a:stretch>
        </p:blipFill>
        <p:spPr>
          <a:xfrm>
            <a:off x="6129275" y="1365959"/>
            <a:ext cx="2557524" cy="2557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24" name="Shape 324"/>
        <p:cNvGrpSpPr/>
        <p:nvPr/>
      </p:nvGrpSpPr>
      <p:grpSpPr>
        <a:xfrm>
          <a:off x="0" y="0"/>
          <a:ext cx="0" cy="0"/>
          <a:chOff x="0" y="0"/>
          <a:chExt cx="0" cy="0"/>
        </a:xfrm>
      </p:grpSpPr>
      <p:sp>
        <p:nvSpPr>
          <p:cNvPr id="325" name="Google Shape;325;p3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Use This Deck</a:t>
            </a:r>
            <a:endParaRPr/>
          </a:p>
        </p:txBody>
      </p:sp>
      <p:sp>
        <p:nvSpPr>
          <p:cNvPr id="326" name="Google Shape;326;p3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27" name="Google Shape;327;p39"/>
          <p:cNvSpPr txBox="1"/>
          <p:nvPr/>
        </p:nvSpPr>
        <p:spPr>
          <a:xfrm>
            <a:off x="610950" y="876175"/>
            <a:ext cx="7922100" cy="35685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Make a copy of this deck (File &gt; Make a copy). </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Retitle your copy of the deck in the following format: </a:t>
            </a:r>
            <a:r>
              <a:rPr b="1" lang="en" sz="1200">
                <a:latin typeface="Proxima Nova"/>
                <a:ea typeface="Proxima Nova"/>
                <a:cs typeface="Proxima Nova"/>
                <a:sym typeface="Proxima Nova"/>
              </a:rPr>
              <a:t>AI for Leaders</a:t>
            </a:r>
            <a:r>
              <a:rPr b="1" lang="en" sz="1200">
                <a:latin typeface="Proxima Nova"/>
                <a:ea typeface="Proxima Nova"/>
                <a:cs typeface="Proxima Nova"/>
                <a:sym typeface="Proxima Nova"/>
              </a:rPr>
              <a:t>: &lt;client name&gt;, &lt;</a:t>
            </a:r>
            <a:r>
              <a:rPr b="1" lang="en" sz="1200">
                <a:latin typeface="Proxima Nova"/>
                <a:ea typeface="Proxima Nova"/>
                <a:cs typeface="Proxima Nova"/>
                <a:sym typeface="Proxima Nova"/>
              </a:rPr>
              <a:t>program date</a:t>
            </a:r>
            <a:r>
              <a:rPr b="1" lang="en" sz="1200">
                <a:latin typeface="Proxima Nova"/>
                <a:ea typeface="Proxima Nova"/>
                <a:cs typeface="Proxima Nova"/>
                <a:sym typeface="Proxima Nova"/>
              </a:rPr>
              <a:t> YYYY-MM-DD&gt;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b="1" lang="en" sz="1200">
                <a:latin typeface="Proxima Nova"/>
                <a:ea typeface="Proxima Nova"/>
                <a:cs typeface="Proxima Nova"/>
                <a:sym typeface="Proxima Nova"/>
              </a:rPr>
              <a:t>Review the </a:t>
            </a:r>
            <a:r>
              <a:rPr b="1" lang="en" sz="1200" u="sng">
                <a:solidFill>
                  <a:schemeClr val="hlink"/>
                </a:solidFill>
                <a:latin typeface="Proxima Nova"/>
                <a:ea typeface="Proxima Nova"/>
                <a:cs typeface="Proxima Nova"/>
                <a:sym typeface="Proxima Nova"/>
                <a:hlinkClick r:id="rId3"/>
              </a:rPr>
              <a:t>Instructor Guide</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to understand the overall program and how the content can be adapted.</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lang="en" sz="1200">
                <a:latin typeface="Proxima Nova"/>
                <a:ea typeface="Proxima Nova"/>
                <a:cs typeface="Proxima Nova"/>
                <a:sym typeface="Proxima Nova"/>
              </a:rPr>
              <a:t>Review the baseline and identify areas in the program that should be customized. Specific slides that need to be reviewed are indicated with a yellow or green “Customize it!” marker. </a:t>
            </a:r>
            <a:r>
              <a:rPr b="1" lang="en" sz="1200">
                <a:latin typeface="Proxima Nova"/>
                <a:ea typeface="Proxima Nova"/>
                <a:cs typeface="Proxima Nova"/>
                <a:sym typeface="Proxima Nova"/>
              </a:rPr>
              <a:t>You should only customize sections of the program with this marker. </a:t>
            </a:r>
            <a:r>
              <a:rPr lang="en" sz="1200">
                <a:latin typeface="Proxima Nova"/>
                <a:ea typeface="Proxima Nova"/>
                <a:cs typeface="Proxima Nova"/>
                <a:sym typeface="Proxima Nova"/>
              </a:rPr>
              <a:t>As available, your GA Client Success Manager (CSM) will provide information from the client to guide the adaptations.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lang="en" sz="1200">
                <a:solidFill>
                  <a:srgbClr val="000000"/>
                </a:solidFill>
                <a:latin typeface="Proxima Nova"/>
                <a:ea typeface="Proxima Nova"/>
                <a:cs typeface="Proxima Nova"/>
                <a:sym typeface="Proxima Nova"/>
              </a:rPr>
              <a:t>Are you </a:t>
            </a:r>
            <a:r>
              <a:rPr b="1" lang="en" sz="1200">
                <a:solidFill>
                  <a:srgbClr val="000000"/>
                </a:solidFill>
                <a:latin typeface="Proxima Nova"/>
                <a:ea typeface="Proxima Nova"/>
                <a:cs typeface="Proxima Nova"/>
                <a:sym typeface="Proxima Nova"/>
              </a:rPr>
              <a:t>teaching in a remote classroom? </a:t>
            </a:r>
            <a:r>
              <a:rPr lang="en" sz="1200">
                <a:solidFill>
                  <a:srgbClr val="000000"/>
                </a:solidFill>
                <a:latin typeface="Proxima Nova"/>
                <a:ea typeface="Proxima Nova"/>
                <a:cs typeface="Proxima Nova"/>
                <a:sym typeface="Proxima Nova"/>
              </a:rPr>
              <a:t>In the speaker notes, look for instructions that say </a:t>
            </a:r>
            <a:r>
              <a:rPr b="1" lang="en" sz="1200">
                <a:solidFill>
                  <a:srgbClr val="000000"/>
                </a:solidFill>
                <a:highlight>
                  <a:srgbClr val="FFDB00"/>
                </a:highlight>
                <a:latin typeface="Proxima Nova"/>
                <a:ea typeface="Proxima Nova"/>
                <a:cs typeface="Proxima Nova"/>
                <a:sym typeface="Proxima Nova"/>
              </a:rPr>
              <a:t>For remote classrooms</a:t>
            </a:r>
            <a:r>
              <a:rPr lang="en" sz="1200">
                <a:solidFill>
                  <a:srgbClr val="000000"/>
                </a:solidFill>
                <a:latin typeface="Proxima Nova"/>
                <a:ea typeface="Proxima Nova"/>
                <a:cs typeface="Proxima Nova"/>
                <a:sym typeface="Proxima Nova"/>
              </a:rPr>
              <a:t> for guidance on how you’d adapt the material for a live online setting. In particular, look for the notes on adapting exercises and discussions for remote classrooms. Reach out to your GA team for any additional support you need.</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Font typeface="Proxima Nova"/>
              <a:buAutoNum type="arabicPeriod"/>
            </a:pPr>
            <a:r>
              <a:rPr b="1" lang="en" sz="1200">
                <a:latin typeface="Proxima Nova"/>
                <a:ea typeface="Proxima Nova"/>
                <a:cs typeface="Proxima Nova"/>
                <a:sym typeface="Proxima Nova"/>
              </a:rPr>
              <a:t>Share the adapted program deck</a:t>
            </a:r>
            <a:r>
              <a:rPr lang="en" sz="1200">
                <a:latin typeface="Proxima Nova"/>
                <a:ea typeface="Proxima Nova"/>
                <a:cs typeface="Proxima Nova"/>
                <a:sym typeface="Proxima Nova"/>
              </a:rPr>
              <a:t> with your instructor(s) and GA team. Set up time to review the program materials and determine who will teach each section.</a:t>
            </a:r>
            <a:endParaRPr sz="1200">
              <a:solidFill>
                <a:srgbClr val="000000"/>
              </a:solidFill>
              <a:latin typeface="Proxima Nova"/>
              <a:ea typeface="Proxima Nova"/>
              <a:cs typeface="Proxima Nova"/>
              <a:sym typeface="Proxima Nova"/>
            </a:endParaRPr>
          </a:p>
          <a:p>
            <a:pPr indent="-304800" lvl="0" marL="457200" rtl="0" algn="l">
              <a:lnSpc>
                <a:spcPct val="115000"/>
              </a:lnSpc>
              <a:spcBef>
                <a:spcPts val="0"/>
              </a:spcBef>
              <a:spcAft>
                <a:spcPts val="0"/>
              </a:spcAft>
              <a:buSzPts val="1200"/>
              <a:buFont typeface="Proxima Nova"/>
              <a:buAutoNum type="arabicPeriod"/>
            </a:pPr>
            <a:r>
              <a:rPr b="1" lang="en" sz="1200">
                <a:latin typeface="Proxima Nova"/>
                <a:ea typeface="Proxima Nova"/>
                <a:cs typeface="Proxima Nova"/>
                <a:sym typeface="Proxima Nova"/>
              </a:rPr>
              <a:t>Review the</a:t>
            </a:r>
            <a:r>
              <a:rPr b="1" lang="en" sz="1200">
                <a:latin typeface="Proxima Nova"/>
                <a:ea typeface="Proxima Nova"/>
                <a:cs typeface="Proxima Nova"/>
                <a:sym typeface="Proxima Nova"/>
              </a:rPr>
              <a:t> </a:t>
            </a:r>
            <a:r>
              <a:rPr b="1" lang="en" sz="1200" u="sng">
                <a:solidFill>
                  <a:schemeClr val="hlink"/>
                </a:solidFill>
                <a:latin typeface="Proxima Nova"/>
                <a:ea typeface="Proxima Nova"/>
                <a:cs typeface="Proxima Nova"/>
                <a:sym typeface="Proxima Nova"/>
                <a:hlinkClick r:id="rId4"/>
              </a:rPr>
              <a:t>Run of Show</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a</a:t>
            </a:r>
            <a:r>
              <a:rPr lang="en" sz="1200">
                <a:latin typeface="Proxima Nova"/>
                <a:ea typeface="Proxima Nova"/>
                <a:cs typeface="Proxima Nova"/>
                <a:sym typeface="Proxima Nova"/>
              </a:rPr>
              <a:t>n</a:t>
            </a:r>
            <a:r>
              <a:rPr lang="en" sz="1200">
                <a:latin typeface="Proxima Nova"/>
                <a:ea typeface="Proxima Nova"/>
                <a:cs typeface="Proxima Nova"/>
                <a:sym typeface="Proxima Nova"/>
              </a:rPr>
              <a:t>d make sure the sections, timing, and notes align with your adaptations to the program deck.</a:t>
            </a:r>
            <a:endParaRPr sz="1200">
              <a:latin typeface="Proxima Nova"/>
              <a:ea typeface="Proxima Nova"/>
              <a:cs typeface="Proxima Nova"/>
              <a:sym typeface="Proxima Nov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5"/>
          <p:cNvSpPr txBox="1"/>
          <p:nvPr/>
        </p:nvSpPr>
        <p:spPr>
          <a:xfrm>
            <a:off x="457200" y="1024350"/>
            <a:ext cx="3544500" cy="35475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Data creation, internet of things, sensors, CCTV, logs: </a:t>
            </a:r>
            <a:r>
              <a:rPr b="1" lang="en" sz="1600">
                <a:highlight>
                  <a:schemeClr val="accent2"/>
                </a:highlight>
                <a:latin typeface="Proxima Nova"/>
                <a:ea typeface="Proxima Nova"/>
                <a:cs typeface="Proxima Nova"/>
                <a:sym typeface="Proxima Nova"/>
              </a:rPr>
              <a:t>nearly everything can be digitally tracked</a:t>
            </a:r>
            <a:r>
              <a:rPr lang="en" sz="1600">
                <a:solidFill>
                  <a:srgbClr val="FFFFFF"/>
                </a:solidFill>
                <a:latin typeface="Proxima Nova"/>
                <a:ea typeface="Proxima Nova"/>
                <a:cs typeface="Proxima Nova"/>
                <a:sym typeface="Proxima Nova"/>
              </a:rPr>
              <a:t>.</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b="1" lang="en" sz="1600">
                <a:highlight>
                  <a:schemeClr val="accent2"/>
                </a:highlight>
                <a:latin typeface="Proxima Nova"/>
                <a:ea typeface="Proxima Nova"/>
                <a:cs typeface="Proxima Nova"/>
                <a:sym typeface="Proxima Nova"/>
              </a:rPr>
              <a:t>Cloud storage</a:t>
            </a:r>
            <a:r>
              <a:rPr lang="en" sz="1600">
                <a:solidFill>
                  <a:srgbClr val="FFFFFF"/>
                </a:solidFill>
                <a:latin typeface="Proxima Nova"/>
                <a:ea typeface="Proxima Nova"/>
                <a:cs typeface="Proxima Nova"/>
                <a:sym typeface="Proxima Nova"/>
              </a:rPr>
              <a:t> and high-performance databases make all this data ever more retrievable. </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b="1" lang="en" sz="1600">
                <a:highlight>
                  <a:schemeClr val="accent2"/>
                </a:highlight>
                <a:latin typeface="Proxima Nova"/>
                <a:ea typeface="Proxima Nova"/>
                <a:cs typeface="Proxima Nova"/>
                <a:sym typeface="Proxima Nova"/>
              </a:rPr>
              <a:t>Everything is data</a:t>
            </a:r>
            <a:r>
              <a:rPr lang="en" sz="1600">
                <a:solidFill>
                  <a:srgbClr val="FFFFFF"/>
                </a:solidFill>
                <a:latin typeface="Proxima Nova"/>
                <a:ea typeface="Proxima Nova"/>
                <a:cs typeface="Proxima Nova"/>
                <a:sym typeface="Proxima Nova"/>
              </a:rPr>
              <a:t>: pictures, text, audio, documents, numbers, and more. </a:t>
            </a:r>
            <a:endParaRPr sz="1600">
              <a:solidFill>
                <a:srgbClr val="FFFFFF"/>
              </a:solidFill>
              <a:latin typeface="Proxima Nova"/>
              <a:ea typeface="Proxima Nova"/>
              <a:cs typeface="Proxima Nova"/>
              <a:sym typeface="Proxima Nova"/>
            </a:endParaRPr>
          </a:p>
        </p:txBody>
      </p:sp>
      <p:sp>
        <p:nvSpPr>
          <p:cNvPr id="793" name="Google Shape;793;p75"/>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Is Key to ML</a:t>
            </a:r>
            <a:endParaRPr/>
          </a:p>
        </p:txBody>
      </p:sp>
      <p:sp>
        <p:nvSpPr>
          <p:cNvPr id="794" name="Google Shape;794;p75"/>
          <p:cNvSpPr txBox="1"/>
          <p:nvPr>
            <p:ph idx="5" type="body"/>
          </p:nvPr>
        </p:nvSpPr>
        <p:spPr>
          <a:xfrm>
            <a:off x="4847175" y="1024350"/>
            <a:ext cx="3701700" cy="387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Data is often </a:t>
            </a:r>
            <a:r>
              <a:rPr b="1" lang="en" sz="1600">
                <a:solidFill>
                  <a:srgbClr val="FFFFFF"/>
                </a:solidFill>
                <a:highlight>
                  <a:schemeClr val="dk2"/>
                </a:highlight>
              </a:rPr>
              <a:t>siloed within an organization</a:t>
            </a:r>
            <a:r>
              <a:rPr lang="en" sz="1600"/>
              <a:t>, and </a:t>
            </a:r>
            <a:r>
              <a:rPr lang="en" sz="1600"/>
              <a:t>people </a:t>
            </a:r>
            <a:r>
              <a:rPr lang="en" sz="1600"/>
              <a:t>don’t have the technology or knowledge needed to share it</a:t>
            </a:r>
            <a:r>
              <a:rPr lang="en" sz="1600"/>
              <a:t>.</a:t>
            </a:r>
            <a:endParaRPr sz="1600"/>
          </a:p>
          <a:p>
            <a:pPr indent="-330200" lvl="0" marL="457200" rtl="0" algn="l">
              <a:spcBef>
                <a:spcPts val="0"/>
              </a:spcBef>
              <a:spcAft>
                <a:spcPts val="0"/>
              </a:spcAft>
              <a:buSzPts val="1600"/>
              <a:buChar char="●"/>
            </a:pPr>
            <a:r>
              <a:rPr lang="en" sz="1600"/>
              <a:t>Be sure the data was </a:t>
            </a:r>
            <a:r>
              <a:rPr b="1" lang="en" sz="1600">
                <a:solidFill>
                  <a:srgbClr val="FFFFFF"/>
                </a:solidFill>
                <a:highlight>
                  <a:schemeClr val="dk2"/>
                </a:highlight>
              </a:rPr>
              <a:t>collected responsibly</a:t>
            </a:r>
            <a:r>
              <a:rPr lang="en" sz="1600"/>
              <a:t>, taking into account personal privacy.</a:t>
            </a:r>
            <a:endParaRPr sz="1600"/>
          </a:p>
          <a:p>
            <a:pPr indent="-330200" lvl="0" marL="457200" rtl="0" algn="l">
              <a:spcBef>
                <a:spcPts val="0"/>
              </a:spcBef>
              <a:spcAft>
                <a:spcPts val="0"/>
              </a:spcAft>
              <a:buSzPts val="1600"/>
              <a:buChar char="●"/>
            </a:pPr>
            <a:r>
              <a:rPr lang="en" sz="1600"/>
              <a:t>Policies, both internal to a company and set by a government,</a:t>
            </a:r>
            <a:r>
              <a:rPr b="1" lang="en" sz="1600">
                <a:solidFill>
                  <a:srgbClr val="FFFFFF"/>
                </a:solidFill>
              </a:rPr>
              <a:t> </a:t>
            </a:r>
            <a:r>
              <a:rPr b="1" lang="en" sz="1600">
                <a:solidFill>
                  <a:srgbClr val="FFFFFF"/>
                </a:solidFill>
                <a:highlight>
                  <a:schemeClr val="dk2"/>
                </a:highlight>
              </a:rPr>
              <a:t>restrict how data can and can’t be used</a:t>
            </a:r>
            <a:r>
              <a:rPr lang="en" sz="1600"/>
              <a:t>.</a:t>
            </a:r>
            <a:endParaRPr sz="1600"/>
          </a:p>
          <a:p>
            <a:pPr indent="-330200" lvl="0" marL="457200" rtl="0" algn="l">
              <a:spcBef>
                <a:spcPts val="0"/>
              </a:spcBef>
              <a:spcAft>
                <a:spcPts val="0"/>
              </a:spcAft>
              <a:buSzPts val="1600"/>
              <a:buChar char="●"/>
            </a:pPr>
            <a:r>
              <a:rPr lang="en" sz="1600"/>
              <a:t>There is an increased risk of </a:t>
            </a:r>
            <a:r>
              <a:rPr b="1" lang="en" sz="1600">
                <a:solidFill>
                  <a:srgbClr val="FFFFFF"/>
                </a:solidFill>
                <a:highlight>
                  <a:schemeClr val="dk2"/>
                </a:highlight>
              </a:rPr>
              <a:t>costly, damaging data breaches</a:t>
            </a:r>
            <a:r>
              <a:rPr lang="en" sz="1600"/>
              <a:t>.</a:t>
            </a:r>
            <a:endParaRPr sz="1600"/>
          </a:p>
        </p:txBody>
      </p:sp>
      <p:sp>
        <p:nvSpPr>
          <p:cNvPr id="795" name="Google Shape;795;p75"/>
          <p:cNvSpPr txBox="1"/>
          <p:nvPr>
            <p:ph idx="2" type="title"/>
          </p:nvPr>
        </p:nvSpPr>
        <p:spPr>
          <a:xfrm>
            <a:off x="4755525" y="257250"/>
            <a:ext cx="39312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Poses New </a:t>
            </a:r>
            <a:r>
              <a:rPr lang="en"/>
              <a:t>Challenges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 Used in ML</a:t>
            </a:r>
            <a:endParaRPr/>
          </a:p>
        </p:txBody>
      </p:sp>
      <p:sp>
        <p:nvSpPr>
          <p:cNvPr id="801" name="Google Shape;801;p7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2" name="Google Shape;802;p76"/>
          <p:cNvSpPr txBox="1"/>
          <p:nvPr/>
        </p:nvSpPr>
        <p:spPr>
          <a:xfrm>
            <a:off x="1007400" y="1170600"/>
            <a:ext cx="3177300" cy="6378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FFFFFF"/>
                </a:solidFill>
                <a:latin typeface="Proxima Nova"/>
                <a:ea typeface="Proxima Nova"/>
                <a:cs typeface="Proxima Nova"/>
                <a:sym typeface="Proxima Nova"/>
              </a:rPr>
              <a:t>Data to Build the Model</a:t>
            </a:r>
            <a:endParaRPr sz="1800">
              <a:solidFill>
                <a:srgbClr val="FFFFFF"/>
              </a:solidFill>
            </a:endParaRPr>
          </a:p>
        </p:txBody>
      </p:sp>
      <p:sp>
        <p:nvSpPr>
          <p:cNvPr id="803" name="Google Shape;803;p76"/>
          <p:cNvSpPr/>
          <p:nvPr/>
        </p:nvSpPr>
        <p:spPr>
          <a:xfrm>
            <a:off x="1007400" y="1808468"/>
            <a:ext cx="3177300" cy="24834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The d</a:t>
            </a:r>
            <a:r>
              <a:rPr lang="en" sz="1800">
                <a:solidFill>
                  <a:schemeClr val="dk1"/>
                </a:solidFill>
                <a:latin typeface="Proxima Nova"/>
                <a:ea typeface="Proxima Nova"/>
                <a:cs typeface="Proxima Nova"/>
                <a:sym typeface="Proxima Nova"/>
              </a:rPr>
              <a:t>ata used to teach a model how to perform its assigned task. It must be similar to the data the model will ultimately be acting on and often needs to be “labeled data.”</a:t>
            </a:r>
            <a:endParaRPr sz="1800">
              <a:latin typeface="Proxima Nova"/>
              <a:ea typeface="Proxima Nova"/>
              <a:cs typeface="Proxima Nova"/>
              <a:sym typeface="Proxima Nova"/>
            </a:endParaRPr>
          </a:p>
        </p:txBody>
      </p:sp>
      <p:sp>
        <p:nvSpPr>
          <p:cNvPr id="804" name="Google Shape;804;p76"/>
          <p:cNvSpPr txBox="1"/>
          <p:nvPr/>
        </p:nvSpPr>
        <p:spPr>
          <a:xfrm>
            <a:off x="4184550" y="2374950"/>
            <a:ext cx="774900" cy="393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4400">
                <a:latin typeface="Proxima Nova"/>
                <a:ea typeface="Proxima Nova"/>
                <a:cs typeface="Proxima Nova"/>
                <a:sym typeface="Proxima Nova"/>
              </a:rPr>
              <a:t>+</a:t>
            </a:r>
            <a:endParaRPr b="1" sz="4400">
              <a:latin typeface="Proxima Nova"/>
              <a:ea typeface="Proxima Nova"/>
              <a:cs typeface="Proxima Nova"/>
              <a:sym typeface="Proxima Nova"/>
            </a:endParaRPr>
          </a:p>
        </p:txBody>
      </p:sp>
      <p:sp>
        <p:nvSpPr>
          <p:cNvPr id="805" name="Google Shape;805;p76"/>
          <p:cNvSpPr txBox="1"/>
          <p:nvPr/>
        </p:nvSpPr>
        <p:spPr>
          <a:xfrm>
            <a:off x="4959300" y="1170600"/>
            <a:ext cx="3177300" cy="637800"/>
          </a:xfrm>
          <a:prstGeom prst="rect">
            <a:avLst/>
          </a:prstGeom>
          <a:solidFill>
            <a:srgbClr val="00A7BD"/>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Input Data</a:t>
            </a:r>
            <a:endParaRPr sz="1800"/>
          </a:p>
        </p:txBody>
      </p:sp>
      <p:sp>
        <p:nvSpPr>
          <p:cNvPr id="806" name="Google Shape;806;p76"/>
          <p:cNvSpPr/>
          <p:nvPr/>
        </p:nvSpPr>
        <p:spPr>
          <a:xfrm>
            <a:off x="4959300" y="1808423"/>
            <a:ext cx="3177300" cy="2483400"/>
          </a:xfrm>
          <a:prstGeom prst="rect">
            <a:avLst/>
          </a:prstGeom>
          <a:noFill/>
          <a:ln cap="flat" cmpd="sng" w="19050">
            <a:solidFill>
              <a:srgbClr val="00A7B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Once the model is developed, it needs new data it can process to perform its task and data to update and refine the model.</a:t>
            </a:r>
            <a:endParaRPr sz="1800">
              <a:latin typeface="Proxima Nova"/>
              <a:ea typeface="Proxima Nova"/>
              <a:cs typeface="Proxima Nova"/>
              <a:sym typeface="Proxima Nova"/>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Enough Data?</a:t>
            </a:r>
            <a:endParaRPr/>
          </a:p>
        </p:txBody>
      </p:sp>
      <p:sp>
        <p:nvSpPr>
          <p:cNvPr id="812" name="Google Shape;812;p77"/>
          <p:cNvSpPr txBox="1"/>
          <p:nvPr>
            <p:ph idx="1" type="body"/>
          </p:nvPr>
        </p:nvSpPr>
        <p:spPr>
          <a:xfrm>
            <a:off x="457200" y="969500"/>
            <a:ext cx="8229600" cy="1327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a:t>
            </a:r>
            <a:r>
              <a:rPr b="1" lang="en"/>
              <a:t>amount and sources of data</a:t>
            </a:r>
            <a:r>
              <a:rPr lang="en"/>
              <a:t> you need to teach your model will vary depending on what you are building. Complex applications may need 100,000+ examples of data, but even simple applications need </a:t>
            </a:r>
            <a:r>
              <a:rPr lang="en"/>
              <a:t>at least </a:t>
            </a:r>
            <a:r>
              <a:rPr lang="en"/>
              <a:t>100 examples.</a:t>
            </a:r>
            <a:endParaRPr/>
          </a:p>
        </p:txBody>
      </p:sp>
      <p:graphicFrame>
        <p:nvGraphicFramePr>
          <p:cNvPr id="813" name="Google Shape;813;p77"/>
          <p:cNvGraphicFramePr/>
          <p:nvPr/>
        </p:nvGraphicFramePr>
        <p:xfrm>
          <a:off x="1463188" y="2297002"/>
          <a:ext cx="3000000" cy="3000000"/>
        </p:xfrm>
        <a:graphic>
          <a:graphicData uri="http://schemas.openxmlformats.org/drawingml/2006/table">
            <a:tbl>
              <a:tblPr>
                <a:noFill/>
                <a:tableStyleId>{F3C15886-9851-4EC1-BB28-9FDD6E91BA55}</a:tableStyleId>
              </a:tblPr>
              <a:tblGrid>
                <a:gridCol w="3976150"/>
                <a:gridCol w="2241450"/>
              </a:tblGrid>
              <a:tr h="512600">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Use Case</a:t>
                      </a:r>
                      <a:endParaRPr b="1" sz="1600">
                        <a:solidFill>
                          <a:srgbClr val="FFFFFF"/>
                        </a:solidFill>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Amount of Data</a:t>
                      </a:r>
                      <a:endParaRPr b="1" sz="1600">
                        <a:solidFill>
                          <a:srgbClr val="FFFFFF"/>
                        </a:solidFill>
                        <a:latin typeface="Proxima Nova"/>
                        <a:ea typeface="Proxima Nova"/>
                        <a:cs typeface="Proxima Nova"/>
                        <a:sym typeface="Proxima Nova"/>
                      </a:endParaRPr>
                    </a:p>
                  </a:txBody>
                  <a:tcPr marT="91425" marB="91425" marR="91425" marL="91425" anchor="ctr">
                    <a:solidFill>
                      <a:schemeClr val="lt2"/>
                    </a:solidFill>
                  </a:tcPr>
                </a:tc>
              </a:tr>
              <a:tr h="807475">
                <a:tc>
                  <a:txBody>
                    <a:bodyPr/>
                    <a:lstStyle/>
                    <a:p>
                      <a:pPr indent="0" lvl="0" marL="0" rtl="0" algn="l">
                        <a:spcBef>
                          <a:spcPts val="0"/>
                        </a:spcBef>
                        <a:spcAft>
                          <a:spcPts val="0"/>
                        </a:spcAft>
                        <a:buClr>
                          <a:srgbClr val="000000"/>
                        </a:buClr>
                        <a:buSzPts val="1100"/>
                        <a:buFont typeface="Arial"/>
                        <a:buNone/>
                      </a:pPr>
                      <a:r>
                        <a:rPr lang="en" sz="1600">
                          <a:latin typeface="Proxima Nova"/>
                          <a:ea typeface="Proxima Nova"/>
                          <a:cs typeface="Proxima Nova"/>
                          <a:sym typeface="Proxima Nova"/>
                        </a:rPr>
                        <a:t>You are building a model to determine a car’s make and model from images.</a:t>
                      </a:r>
                      <a:endParaRPr sz="1600">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tcP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Medium</a:t>
                      </a:r>
                      <a:endParaRPr b="1" sz="1600">
                        <a:latin typeface="Proxima Nova"/>
                        <a:ea typeface="Proxima Nova"/>
                        <a:cs typeface="Proxima Nova"/>
                        <a:sym typeface="Proxima Nova"/>
                      </a:endParaRPr>
                    </a:p>
                  </a:txBody>
                  <a:tcPr marT="91425" marB="91425" marR="91425" marL="91425" anchor="ctr">
                    <a:solidFill>
                      <a:srgbClr val="F3F3F3"/>
                    </a:solidFill>
                  </a:tcPr>
                </a:tc>
              </a:tr>
              <a:tr h="807475">
                <a:tc>
                  <a:txBody>
                    <a:bodyPr/>
                    <a:lstStyle/>
                    <a:p>
                      <a:pPr indent="0" lvl="0" marL="0" rtl="0" algn="l">
                        <a:spcBef>
                          <a:spcPts val="0"/>
                        </a:spcBef>
                        <a:spcAft>
                          <a:spcPts val="0"/>
                        </a:spcAft>
                        <a:buClr>
                          <a:srgbClr val="000000"/>
                        </a:buClr>
                        <a:buSzPts val="1100"/>
                        <a:buFont typeface="Arial"/>
                        <a:buNone/>
                      </a:pPr>
                      <a:r>
                        <a:rPr lang="en" sz="1600">
                          <a:latin typeface="Proxima Nova"/>
                          <a:ea typeface="Proxima Nova"/>
                          <a:cs typeface="Proxima Nova"/>
                          <a:sym typeface="Proxima Nova"/>
                        </a:rPr>
                        <a:t>You are building a model to estimate the value of a car from images.</a:t>
                      </a:r>
                      <a:endParaRPr sz="16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High </a:t>
                      </a:r>
                      <a:endParaRPr b="1" sz="1600">
                        <a:latin typeface="Proxima Nova"/>
                        <a:ea typeface="Proxima Nova"/>
                        <a:cs typeface="Proxima Nova"/>
                        <a:sym typeface="Proxima Nova"/>
                      </a:endParaRPr>
                    </a:p>
                  </a:txBody>
                  <a:tcPr marT="91425" marB="91425" marR="91425" marL="91425" anchor="ctr">
                    <a:solidFill>
                      <a:srgbClr val="F3F3F3"/>
                    </a:solidFill>
                  </a:tcPr>
                </a:tc>
              </a:tr>
            </a:tbl>
          </a:graphicData>
        </a:graphic>
      </p:graphicFrame>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the Data Answer Your Questions?</a:t>
            </a:r>
            <a:endParaRPr/>
          </a:p>
        </p:txBody>
      </p:sp>
      <p:sp>
        <p:nvSpPr>
          <p:cNvPr id="819" name="Google Shape;819;p78"/>
          <p:cNvSpPr txBox="1"/>
          <p:nvPr/>
        </p:nvSpPr>
        <p:spPr>
          <a:xfrm>
            <a:off x="457200" y="1100700"/>
            <a:ext cx="7978200" cy="75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Just because you have a lot of data doesn’t mean it’s all useful. </a:t>
            </a:r>
            <a:r>
              <a:rPr lang="en" sz="1800">
                <a:latin typeface="Proxima Nova"/>
                <a:ea typeface="Proxima Nova"/>
                <a:cs typeface="Proxima Nova"/>
                <a:sym typeface="Proxima Nova"/>
              </a:rPr>
              <a:t>The data you use needs to answer the questions you’re trying to answer.</a:t>
            </a:r>
            <a:endParaRPr sz="1800">
              <a:latin typeface="Proxima Nova"/>
              <a:ea typeface="Proxima Nova"/>
              <a:cs typeface="Proxima Nova"/>
              <a:sym typeface="Proxima Nova"/>
            </a:endParaRPr>
          </a:p>
        </p:txBody>
      </p:sp>
      <p:sp>
        <p:nvSpPr>
          <p:cNvPr id="820" name="Google Shape;820;p78"/>
          <p:cNvSpPr txBox="1"/>
          <p:nvPr/>
        </p:nvSpPr>
        <p:spPr>
          <a:xfrm>
            <a:off x="457200" y="2681375"/>
            <a:ext cx="7428900" cy="189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FFFF"/>
                </a:solidFill>
                <a:latin typeface="Proxima Nova"/>
                <a:ea typeface="Proxima Nova"/>
                <a:cs typeface="Proxima Nova"/>
                <a:sym typeface="Proxima Nova"/>
              </a:rPr>
              <a:t>To estimate a car’s value,</a:t>
            </a:r>
            <a:r>
              <a:rPr b="1" lang="en" sz="1800">
                <a:solidFill>
                  <a:srgbClr val="FFFFFF"/>
                </a:solidFill>
                <a:latin typeface="Proxima Nova"/>
                <a:ea typeface="Proxima Nova"/>
                <a:cs typeface="Proxima Nova"/>
                <a:sym typeface="Proxima Nova"/>
              </a:rPr>
              <a:t> you probably need additional data points beyond images to accurately achieve your goal.</a:t>
            </a:r>
            <a:endParaRPr b="1" sz="18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solidFill>
                <a:srgbClr val="FFFFFF"/>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Images can’t tell you the condition of the car’s engine.</a:t>
            </a:r>
            <a:endParaRPr sz="1800">
              <a:solidFill>
                <a:srgbClr val="FFFFFF"/>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Images can’t tell you how many miles the car has driven.</a:t>
            </a:r>
            <a:endParaRPr sz="1800">
              <a:solidFill>
                <a:srgbClr val="FFFFFF"/>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FFFFFF"/>
              </a:buClr>
              <a:buSzPts val="1800"/>
              <a:buFont typeface="Proxima Nova"/>
              <a:buChar char="●"/>
            </a:pPr>
            <a:r>
              <a:rPr lang="en" sz="1800">
                <a:solidFill>
                  <a:srgbClr val="FFFFFF"/>
                </a:solidFill>
                <a:latin typeface="Proxima Nova"/>
                <a:ea typeface="Proxima Nova"/>
                <a:cs typeface="Proxima Nova"/>
                <a:sym typeface="Proxima Nova"/>
              </a:rPr>
              <a:t>Images can’t tell you if the car was rebuilt after an accident.</a:t>
            </a:r>
            <a:endParaRPr sz="1800">
              <a:solidFill>
                <a:srgbClr val="FFFFFF"/>
              </a:solidFill>
              <a:latin typeface="Proxima Nova"/>
              <a:ea typeface="Proxima Nova"/>
              <a:cs typeface="Proxima Nova"/>
              <a:sym typeface="Proxima Nova"/>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Don’t Have the Data You Need… </a:t>
            </a:r>
            <a:endParaRPr/>
          </a:p>
        </p:txBody>
      </p:sp>
      <p:sp>
        <p:nvSpPr>
          <p:cNvPr id="826" name="Google Shape;826;p79"/>
          <p:cNvSpPr txBox="1"/>
          <p:nvPr/>
        </p:nvSpPr>
        <p:spPr>
          <a:xfrm>
            <a:off x="1908675" y="1295050"/>
            <a:ext cx="6477600" cy="13314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How is data shared (or not) across your organization?</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Are other groups sitting on potentially useful siloed data?</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Can a combination of siloed data be more useful?</a:t>
            </a:r>
            <a:endParaRPr sz="1600">
              <a:latin typeface="Proxima Nova"/>
              <a:ea typeface="Proxima Nova"/>
              <a:cs typeface="Proxima Nova"/>
              <a:sym typeface="Proxima Nova"/>
            </a:endParaRPr>
          </a:p>
        </p:txBody>
      </p:sp>
      <p:cxnSp>
        <p:nvCxnSpPr>
          <p:cNvPr id="827" name="Google Shape;827;p79"/>
          <p:cNvCxnSpPr/>
          <p:nvPr/>
        </p:nvCxnSpPr>
        <p:spPr>
          <a:xfrm>
            <a:off x="457200" y="2605125"/>
            <a:ext cx="7779900" cy="0"/>
          </a:xfrm>
          <a:prstGeom prst="straightConnector1">
            <a:avLst/>
          </a:prstGeom>
          <a:noFill/>
          <a:ln cap="flat" cmpd="sng" w="19050">
            <a:solidFill>
              <a:srgbClr val="000000"/>
            </a:solidFill>
            <a:prstDash val="dot"/>
            <a:round/>
            <a:headEnd len="med" w="med" type="none"/>
            <a:tailEnd len="med" w="med" type="none"/>
          </a:ln>
        </p:spPr>
      </p:cxnSp>
      <p:sp>
        <p:nvSpPr>
          <p:cNvPr id="828" name="Google Shape;828;p79"/>
          <p:cNvSpPr txBox="1"/>
          <p:nvPr/>
        </p:nvSpPr>
        <p:spPr>
          <a:xfrm>
            <a:off x="1908675" y="2876075"/>
            <a:ext cx="6477600" cy="1131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Is there an industry trade group that shares benchmarks?</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What vendors or government agencies offer data sets that can be appended to first-party data for a benefit?</a:t>
            </a:r>
            <a:endParaRPr sz="1600">
              <a:solidFill>
                <a:schemeClr val="dk1"/>
              </a:solidFill>
              <a:latin typeface="Proxima Nova"/>
              <a:ea typeface="Proxima Nova"/>
              <a:cs typeface="Proxima Nova"/>
              <a:sym typeface="Proxima Nova"/>
            </a:endParaRPr>
          </a:p>
        </p:txBody>
      </p:sp>
      <p:sp>
        <p:nvSpPr>
          <p:cNvPr id="829" name="Google Shape;829;p79"/>
          <p:cNvSpPr txBox="1"/>
          <p:nvPr/>
        </p:nvSpPr>
        <p:spPr>
          <a:xfrm>
            <a:off x="457200" y="1391975"/>
            <a:ext cx="1344000" cy="78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chemeClr val="dk2"/>
                </a:solidFill>
                <a:latin typeface="Proxima Nova"/>
                <a:ea typeface="Proxima Nova"/>
                <a:cs typeface="Proxima Nova"/>
                <a:sym typeface="Proxima Nova"/>
              </a:rPr>
              <a:t>First-Party Data</a:t>
            </a:r>
            <a:endParaRPr b="1" sz="1600">
              <a:latin typeface="Proxima Nova"/>
              <a:ea typeface="Proxima Nova"/>
              <a:cs typeface="Proxima Nova"/>
              <a:sym typeface="Proxima Nova"/>
            </a:endParaRPr>
          </a:p>
        </p:txBody>
      </p:sp>
      <p:sp>
        <p:nvSpPr>
          <p:cNvPr id="830" name="Google Shape;830;p79"/>
          <p:cNvSpPr txBox="1"/>
          <p:nvPr/>
        </p:nvSpPr>
        <p:spPr>
          <a:xfrm>
            <a:off x="457200" y="2933625"/>
            <a:ext cx="1344000" cy="78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chemeClr val="lt2"/>
                </a:solidFill>
                <a:latin typeface="Proxima Nova"/>
                <a:ea typeface="Proxima Nova"/>
                <a:cs typeface="Proxima Nova"/>
                <a:sym typeface="Proxima Nova"/>
              </a:rPr>
              <a:t>Third-Party Data</a:t>
            </a:r>
            <a:endParaRPr b="1" sz="18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Your Data Labeled?</a:t>
            </a:r>
            <a:endParaRPr/>
          </a:p>
        </p:txBody>
      </p:sp>
      <p:sp>
        <p:nvSpPr>
          <p:cNvPr id="836" name="Google Shape;836;p80"/>
          <p:cNvSpPr txBox="1"/>
          <p:nvPr>
            <p:ph idx="1" type="body"/>
          </p:nvPr>
        </p:nvSpPr>
        <p:spPr>
          <a:xfrm>
            <a:off x="457200" y="1071425"/>
            <a:ext cx="8229600" cy="7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Most data for machine learning models needs to be </a:t>
            </a:r>
            <a:r>
              <a:rPr b="1" lang="en">
                <a:solidFill>
                  <a:schemeClr val="dk1"/>
                </a:solidFill>
              </a:rPr>
              <a:t>labeled</a:t>
            </a:r>
            <a:r>
              <a:rPr lang="en">
                <a:solidFill>
                  <a:schemeClr val="dk1"/>
                </a:solidFill>
              </a:rPr>
              <a:t>. Labeled data tells the model how to make decisions and perform its assigned task.</a:t>
            </a:r>
            <a:endParaRPr>
              <a:solidFill>
                <a:schemeClr val="dk1"/>
              </a:solidFill>
            </a:endParaRPr>
          </a:p>
          <a:p>
            <a:pPr indent="0" lvl="0" marL="0" rtl="0" algn="l">
              <a:spcBef>
                <a:spcPts val="1600"/>
              </a:spcBef>
              <a:spcAft>
                <a:spcPts val="0"/>
              </a:spcAft>
              <a:buNone/>
            </a:pPr>
            <a:r>
              <a:t/>
            </a:r>
            <a:endParaRPr/>
          </a:p>
        </p:txBody>
      </p:sp>
      <p:sp>
        <p:nvSpPr>
          <p:cNvPr id="837" name="Google Shape;837;p80"/>
          <p:cNvSpPr txBox="1"/>
          <p:nvPr>
            <p:ph idx="1" type="body"/>
          </p:nvPr>
        </p:nvSpPr>
        <p:spPr>
          <a:xfrm>
            <a:off x="457200" y="2076150"/>
            <a:ext cx="8229600" cy="49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Goal: Build a model that estimates the value of a car from images.</a:t>
            </a:r>
            <a:endParaRPr/>
          </a:p>
        </p:txBody>
      </p:sp>
      <p:sp>
        <p:nvSpPr>
          <p:cNvPr id="838" name="Google Shape;838;p80"/>
          <p:cNvSpPr txBox="1"/>
          <p:nvPr/>
        </p:nvSpPr>
        <p:spPr>
          <a:xfrm>
            <a:off x="457200" y="2681375"/>
            <a:ext cx="5145300" cy="189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What does it mean for a car to be in good condition or bad condition?</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What’s the difference between regular wear and tear and major structural damage?</a:t>
            </a:r>
            <a:endParaRPr sz="1800">
              <a:latin typeface="Proxima Nova"/>
              <a:ea typeface="Proxima Nova"/>
              <a:cs typeface="Proxima Nova"/>
              <a:sym typeface="Proxima Nova"/>
            </a:endParaRPr>
          </a:p>
        </p:txBody>
      </p:sp>
      <p:grpSp>
        <p:nvGrpSpPr>
          <p:cNvPr id="839" name="Google Shape;839;p80"/>
          <p:cNvGrpSpPr/>
          <p:nvPr/>
        </p:nvGrpSpPr>
        <p:grpSpPr>
          <a:xfrm>
            <a:off x="5602491" y="2314325"/>
            <a:ext cx="2995835" cy="2620351"/>
            <a:chOff x="5602491" y="2314325"/>
            <a:chExt cx="2995835" cy="2620351"/>
          </a:xfrm>
        </p:grpSpPr>
        <p:pic>
          <p:nvPicPr>
            <p:cNvPr id="840" name="Google Shape;840;p80"/>
            <p:cNvPicPr preferRelativeResize="0"/>
            <p:nvPr/>
          </p:nvPicPr>
          <p:blipFill>
            <a:blip r:embed="rId3">
              <a:alphaModFix/>
            </a:blip>
            <a:stretch>
              <a:fillRect/>
            </a:stretch>
          </p:blipFill>
          <p:spPr>
            <a:xfrm>
              <a:off x="5977975" y="2314325"/>
              <a:ext cx="2620351" cy="2620351"/>
            </a:xfrm>
            <a:prstGeom prst="rect">
              <a:avLst/>
            </a:prstGeom>
            <a:noFill/>
            <a:ln>
              <a:noFill/>
            </a:ln>
          </p:spPr>
        </p:pic>
        <p:pic>
          <p:nvPicPr>
            <p:cNvPr id="841" name="Google Shape;841;p80"/>
            <p:cNvPicPr preferRelativeResize="0"/>
            <p:nvPr/>
          </p:nvPicPr>
          <p:blipFill>
            <a:blip r:embed="rId4">
              <a:alphaModFix/>
            </a:blip>
            <a:stretch>
              <a:fillRect/>
            </a:stretch>
          </p:blipFill>
          <p:spPr>
            <a:xfrm rot="2506913">
              <a:off x="5836075" y="2640700"/>
              <a:ext cx="1133949" cy="1133949"/>
            </a:xfrm>
            <a:prstGeom prst="rect">
              <a:avLst/>
            </a:prstGeom>
            <a:noFill/>
            <a:ln>
              <a:noFill/>
            </a:ln>
          </p:spPr>
        </p:pic>
      </p:gr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Was the Data Gathered Appropriately?</a:t>
            </a:r>
            <a:endParaRPr/>
          </a:p>
        </p:txBody>
      </p:sp>
      <p:sp>
        <p:nvSpPr>
          <p:cNvPr id="847" name="Google Shape;847;p81"/>
          <p:cNvSpPr txBox="1"/>
          <p:nvPr>
            <p:ph idx="1" type="body"/>
          </p:nvPr>
        </p:nvSpPr>
        <p:spPr>
          <a:xfrm>
            <a:off x="457200" y="1082000"/>
            <a:ext cx="8229600" cy="709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When considering data to build a model, you also need to understand </a:t>
            </a:r>
            <a:r>
              <a:rPr b="1" lang="en"/>
              <a:t>how the data was gathered</a:t>
            </a:r>
            <a:r>
              <a:rPr lang="en"/>
              <a:t>. Be sure to look out for:</a:t>
            </a:r>
            <a:endParaRPr/>
          </a:p>
        </p:txBody>
      </p:sp>
      <p:sp>
        <p:nvSpPr>
          <p:cNvPr id="848" name="Google Shape;848;p81"/>
          <p:cNvSpPr/>
          <p:nvPr/>
        </p:nvSpPr>
        <p:spPr>
          <a:xfrm>
            <a:off x="4900975" y="2232750"/>
            <a:ext cx="3415200" cy="22116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1000"/>
              </a:spcBef>
              <a:spcAft>
                <a:spcPts val="0"/>
              </a:spcAft>
              <a:buClr>
                <a:schemeClr val="dk1"/>
              </a:buClr>
              <a:buSzPts val="1100"/>
              <a:buFont typeface="Arial"/>
              <a:buNone/>
            </a:pPr>
            <a:r>
              <a:rPr lang="en" sz="1600">
                <a:solidFill>
                  <a:schemeClr val="dk1"/>
                </a:solidFill>
                <a:latin typeface="Proxima Nova"/>
                <a:ea typeface="Proxima Nova"/>
                <a:cs typeface="Proxima Nova"/>
                <a:sym typeface="Proxima Nova"/>
              </a:rPr>
              <a:t>The data set contains </a:t>
            </a:r>
            <a:r>
              <a:rPr b="1" lang="en" sz="1600">
                <a:solidFill>
                  <a:schemeClr val="dk1"/>
                </a:solidFill>
                <a:latin typeface="Proxima Nova"/>
                <a:ea typeface="Proxima Nova"/>
                <a:cs typeface="Proxima Nova"/>
                <a:sym typeface="Proxima Nova"/>
              </a:rPr>
              <a:t>personally identifiable information (PII) </a:t>
            </a:r>
            <a:r>
              <a:rPr lang="en" sz="1600">
                <a:solidFill>
                  <a:schemeClr val="dk1"/>
                </a:solidFill>
                <a:latin typeface="Proxima Nova"/>
                <a:ea typeface="Proxima Nova"/>
                <a:cs typeface="Proxima Nova"/>
                <a:sym typeface="Proxima Nova"/>
              </a:rPr>
              <a:t>about individuals or was collected without accounting for privacy regulations.</a:t>
            </a:r>
            <a:endParaRPr b="1" sz="1600">
              <a:latin typeface="Proxima Nova"/>
              <a:ea typeface="Proxima Nova"/>
              <a:cs typeface="Proxima Nova"/>
              <a:sym typeface="Proxima Nova"/>
            </a:endParaRPr>
          </a:p>
        </p:txBody>
      </p:sp>
      <p:sp>
        <p:nvSpPr>
          <p:cNvPr id="849" name="Google Shape;849;p81"/>
          <p:cNvSpPr/>
          <p:nvPr/>
        </p:nvSpPr>
        <p:spPr>
          <a:xfrm>
            <a:off x="827800" y="2232747"/>
            <a:ext cx="3664800" cy="2211900"/>
          </a:xfrm>
          <a:prstGeom prst="roundRect">
            <a:avLst>
              <a:gd fmla="val 16667" name="adj"/>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The data set is more likely to include certain parts of a population than others</a:t>
            </a:r>
            <a:r>
              <a:rPr lang="en" sz="1600">
                <a:solidFill>
                  <a:schemeClr val="dk1"/>
                </a:solidFill>
                <a:latin typeface="Proxima Nova"/>
                <a:ea typeface="Proxima Nova"/>
                <a:cs typeface="Proxima Nova"/>
                <a:sym typeface="Proxima Nova"/>
              </a:rPr>
              <a:t>.</a:t>
            </a:r>
            <a:endParaRPr sz="1600">
              <a:latin typeface="Proxima Nova"/>
              <a:ea typeface="Proxima Nova"/>
              <a:cs typeface="Proxima Nova"/>
              <a:sym typeface="Proxima Nova"/>
            </a:endParaRPr>
          </a:p>
        </p:txBody>
      </p:sp>
      <p:sp>
        <p:nvSpPr>
          <p:cNvPr id="850" name="Google Shape;850;p81"/>
          <p:cNvSpPr/>
          <p:nvPr/>
        </p:nvSpPr>
        <p:spPr>
          <a:xfrm>
            <a:off x="1795300" y="2020725"/>
            <a:ext cx="17298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Sampling Bias</a:t>
            </a:r>
            <a:endParaRPr b="1" sz="1600">
              <a:solidFill>
                <a:srgbClr val="FFFFFF"/>
              </a:solidFill>
              <a:latin typeface="Proxima Nova"/>
              <a:ea typeface="Proxima Nova"/>
              <a:cs typeface="Proxima Nova"/>
              <a:sym typeface="Proxima Nova"/>
            </a:endParaRPr>
          </a:p>
        </p:txBody>
      </p:sp>
      <p:sp>
        <p:nvSpPr>
          <p:cNvPr id="851" name="Google Shape;851;p81"/>
          <p:cNvSpPr/>
          <p:nvPr/>
        </p:nvSpPr>
        <p:spPr>
          <a:xfrm>
            <a:off x="5743675" y="2020725"/>
            <a:ext cx="1729800" cy="572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Privacy Risks</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Role?</a:t>
            </a:r>
            <a:endParaRPr/>
          </a:p>
        </p:txBody>
      </p:sp>
      <p:sp>
        <p:nvSpPr>
          <p:cNvPr id="857" name="Google Shape;857;p82"/>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the data required for an ML project is critical for any leader — even if you aren’t technical.</a:t>
            </a:r>
            <a:endParaRPr/>
          </a:p>
          <a:p>
            <a:pPr indent="-342900" lvl="0" marL="457200" rtl="0" algn="l">
              <a:spcBef>
                <a:spcPts val="1600"/>
              </a:spcBef>
              <a:spcAft>
                <a:spcPts val="0"/>
              </a:spcAft>
              <a:buSzPts val="1800"/>
              <a:buChar char="●"/>
            </a:pPr>
            <a:r>
              <a:rPr lang="en"/>
              <a:t>Build in time during a project to gather and prepare data as needed.</a:t>
            </a:r>
            <a:endParaRPr/>
          </a:p>
          <a:p>
            <a:pPr indent="-342900" lvl="0" marL="457200" rtl="0" algn="l">
              <a:spcBef>
                <a:spcPts val="0"/>
              </a:spcBef>
              <a:spcAft>
                <a:spcPts val="0"/>
              </a:spcAft>
              <a:buSzPts val="1800"/>
              <a:buChar char="●"/>
            </a:pPr>
            <a:r>
              <a:rPr lang="en"/>
              <a:t>Bring in your data scientists early on to understand data needs and challenges.</a:t>
            </a:r>
            <a:endParaRPr/>
          </a:p>
          <a:p>
            <a:pPr indent="-342900" lvl="0" marL="457200" rtl="0" algn="l">
              <a:spcBef>
                <a:spcPts val="0"/>
              </a:spcBef>
              <a:spcAft>
                <a:spcPts val="0"/>
              </a:spcAft>
              <a:buSzPts val="1800"/>
              <a:buChar char="●"/>
            </a:pPr>
            <a:r>
              <a:rPr lang="en"/>
              <a:t>Understand where data is siloed in an organization and work to get access to it.</a:t>
            </a:r>
            <a:endParaRPr/>
          </a:p>
          <a:p>
            <a:pPr indent="-342900" lvl="0" marL="457200" rtl="0" algn="l">
              <a:spcBef>
                <a:spcPts val="0"/>
              </a:spcBef>
              <a:spcAft>
                <a:spcPts val="0"/>
              </a:spcAft>
              <a:buSzPts val="1800"/>
              <a:buChar char="●"/>
            </a:pPr>
            <a:r>
              <a:rPr lang="en"/>
              <a:t>Ask about how the data was collected.</a:t>
            </a:r>
            <a:endParaRPr/>
          </a:p>
        </p:txBody>
      </p:sp>
      <p:pic>
        <p:nvPicPr>
          <p:cNvPr id="858" name="Google Shape;858;p82"/>
          <p:cNvPicPr preferRelativeResize="0"/>
          <p:nvPr/>
        </p:nvPicPr>
        <p:blipFill>
          <a:blip r:embed="rId3">
            <a:alphaModFix/>
          </a:blip>
          <a:stretch>
            <a:fillRect/>
          </a:stretch>
        </p:blipFill>
        <p:spPr>
          <a:xfrm>
            <a:off x="6330450" y="980950"/>
            <a:ext cx="2813549" cy="281354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2" name="Shape 862"/>
        <p:cNvGrpSpPr/>
        <p:nvPr/>
      </p:nvGrpSpPr>
      <p:grpSpPr>
        <a:xfrm>
          <a:off x="0" y="0"/>
          <a:ext cx="0" cy="0"/>
          <a:chOff x="0" y="0"/>
          <a:chExt cx="0" cy="0"/>
        </a:xfrm>
      </p:grpSpPr>
      <p:sp>
        <p:nvSpPr>
          <p:cNvPr id="863" name="Google Shape;863;p83"/>
          <p:cNvSpPr txBox="1"/>
          <p:nvPr>
            <p:ph type="title"/>
          </p:nvPr>
        </p:nvSpPr>
        <p:spPr>
          <a:xfrm>
            <a:off x="750900" y="2559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Do We Need?</a:t>
            </a:r>
            <a:endParaRPr/>
          </a:p>
        </p:txBody>
      </p:sp>
      <p:sp>
        <p:nvSpPr>
          <p:cNvPr id="864" name="Google Shape;864;p83"/>
          <p:cNvSpPr txBox="1"/>
          <p:nvPr>
            <p:ph idx="1" type="body"/>
          </p:nvPr>
        </p:nvSpPr>
        <p:spPr>
          <a:xfrm>
            <a:off x="751300" y="839700"/>
            <a:ext cx="7370400" cy="4049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This exercise builds on the previous brainstorming and prioritization exercise that students completed with their group. </a:t>
            </a:r>
            <a:r>
              <a:rPr b="1" lang="en" sz="1200"/>
              <a:t>S</a:t>
            </a:r>
            <a:r>
              <a:rPr b="1" lang="en" sz="1200"/>
              <a:t>tudents should work with the same group as they did in the previous exercise.</a:t>
            </a:r>
            <a:endParaRPr b="1" sz="1200"/>
          </a:p>
          <a:p>
            <a:pPr indent="0" lvl="0" marL="0" rtl="0" algn="l">
              <a:lnSpc>
                <a:spcPct val="100000"/>
              </a:lnSpc>
              <a:spcBef>
                <a:spcPts val="1600"/>
              </a:spcBef>
              <a:spcAft>
                <a:spcPts val="0"/>
              </a:spcAft>
              <a:buNone/>
            </a:pPr>
            <a:r>
              <a:rPr lang="en" sz="1200"/>
              <a:t>Now, they are tasked with thinking critically about their prioritized list of 5–10 problems, starting with the most important factor: data. </a:t>
            </a:r>
            <a:endParaRPr sz="1200"/>
          </a:p>
          <a:p>
            <a:pPr indent="0" lvl="0" marL="0" rtl="0" algn="l">
              <a:lnSpc>
                <a:spcPct val="100000"/>
              </a:lnSpc>
              <a:spcBef>
                <a:spcPts val="1600"/>
              </a:spcBef>
              <a:spcAft>
                <a:spcPts val="0"/>
              </a:spcAft>
              <a:buNone/>
            </a:pPr>
            <a:r>
              <a:rPr lang="en" sz="1200"/>
              <a:t>Students will consider if their organization already has the data they’d need to address their problems, and if not, if or how they could get it. They don’t need to pare down their list now or remove any problems — that will happen in the next part of the program. But the availability of data will be a consideration when they narrow down their list, and this exercise will help them understand how to think through that.</a:t>
            </a:r>
            <a:endParaRPr sz="1200"/>
          </a:p>
          <a:p>
            <a:pPr indent="0" lvl="0" marL="0" rtl="0" algn="l">
              <a:lnSpc>
                <a:spcPct val="100000"/>
              </a:lnSpc>
              <a:spcBef>
                <a:spcPts val="1600"/>
              </a:spcBef>
              <a:spcAft>
                <a:spcPts val="0"/>
              </a:spcAft>
              <a:buNone/>
            </a:pPr>
            <a:r>
              <a:rPr lang="en" sz="1200">
                <a:solidFill>
                  <a:schemeClr val="dk1"/>
                </a:solidFill>
              </a:rPr>
              <a:t>Students can use page 3 of their </a:t>
            </a:r>
            <a:r>
              <a:rPr lang="en" sz="1200" u="sng">
                <a:solidFill>
                  <a:schemeClr val="hlink"/>
                </a:solidFill>
                <a:hlinkClick r:id="rId3"/>
              </a:rPr>
              <a:t>worksheets</a:t>
            </a:r>
            <a:r>
              <a:rPr lang="en" sz="1200">
                <a:solidFill>
                  <a:schemeClr val="dk1"/>
                </a:solidFill>
              </a:rPr>
              <a:t> for the exercise.</a:t>
            </a:r>
            <a:endParaRPr sz="12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b="1" lang="en" sz="1200">
                <a:solidFill>
                  <a:schemeClr val="dk1"/>
                </a:solidFill>
                <a:highlight>
                  <a:srgbClr val="FFDB00"/>
                </a:highlight>
              </a:rPr>
              <a:t>For remote classrooms: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Set up breakout rooms for student groups. Take a screenshot of the slide and post it in the Slack channel before opening the rooms.</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When there is only one minute left to go (at the 60-second mark), send a message to all rooms: “Start to wrap up your discussions. Rooms will close in one minute!”</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For the debrief, bring students back to the main room and invite students to come off mute to share their answers.</a:t>
            </a:r>
            <a:endParaRPr sz="1200">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84"/>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Do We Need?</a:t>
            </a:r>
            <a:endParaRPr/>
          </a:p>
        </p:txBody>
      </p:sp>
      <p:sp>
        <p:nvSpPr>
          <p:cNvPr id="870" name="Google Shape;870;p8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71" name="Google Shape;871;p8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872" name="Google Shape;872;p84"/>
          <p:cNvSpPr txBox="1"/>
          <p:nvPr/>
        </p:nvSpPr>
        <p:spPr>
          <a:xfrm>
            <a:off x="457200" y="1357775"/>
            <a:ext cx="8229600" cy="272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Return to the list of 5–10 problems or projects your group brainstormed earlier.</a:t>
            </a:r>
            <a:endParaRPr sz="1800">
              <a:latin typeface="Proxima Nova"/>
              <a:ea typeface="Proxima Nova"/>
              <a:cs typeface="Proxima Nova"/>
              <a:sym typeface="Proxima Nova"/>
            </a:endParaRPr>
          </a:p>
          <a:p>
            <a:pPr indent="0" lvl="0" marL="0" rtl="0" algn="l">
              <a:lnSpc>
                <a:spcPct val="115000"/>
              </a:lnSpc>
              <a:spcBef>
                <a:spcPts val="1600"/>
              </a:spcBef>
              <a:spcAft>
                <a:spcPts val="0"/>
              </a:spcAft>
              <a:buNone/>
            </a:pPr>
            <a:r>
              <a:rPr b="1" lang="en" sz="1800">
                <a:latin typeface="Proxima Nova"/>
                <a:ea typeface="Proxima Nova"/>
                <a:cs typeface="Proxima Nova"/>
                <a:sym typeface="Proxima Nova"/>
              </a:rPr>
              <a:t>For each item, consider:</a:t>
            </a:r>
            <a:endParaRPr b="1" sz="1800">
              <a:latin typeface="Proxima Nova"/>
              <a:ea typeface="Proxima Nova"/>
              <a:cs typeface="Proxima Nova"/>
              <a:sym typeface="Proxima Nova"/>
            </a:endParaRPr>
          </a:p>
          <a:p>
            <a:pPr indent="-342900" lvl="0" marL="457200" rtl="0" algn="l">
              <a:lnSpc>
                <a:spcPct val="115000"/>
              </a:lnSpc>
              <a:spcBef>
                <a:spcPts val="1600"/>
              </a:spcBef>
              <a:spcAft>
                <a:spcPts val="0"/>
              </a:spcAft>
              <a:buSzPts val="1800"/>
              <a:buFont typeface="Proxima Nova"/>
              <a:buChar char="●"/>
            </a:pPr>
            <a:r>
              <a:rPr lang="en" sz="1800">
                <a:latin typeface="Proxima Nova"/>
                <a:ea typeface="Proxima Nova"/>
                <a:cs typeface="Proxima Nova"/>
                <a:sym typeface="Proxima Nova"/>
              </a:rPr>
              <a:t>Do we have the data we’d need to solve this problem?</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If so, are there any challenges with the data (e.g., labeled, sampling bias, privacy concerns)</a:t>
            </a:r>
            <a:r>
              <a:rPr lang="en" sz="1800">
                <a:solidFill>
                  <a:schemeClr val="dk1"/>
                </a:solidFill>
                <a:latin typeface="Proxima Nova"/>
                <a:ea typeface="Proxima Nova"/>
                <a:cs typeface="Proxima Nova"/>
                <a:sym typeface="Proxima Nova"/>
              </a:rPr>
              <a:t>?</a:t>
            </a:r>
            <a:endParaRPr sz="1800">
              <a:latin typeface="Proxima Nova"/>
              <a:ea typeface="Proxima Nova"/>
              <a:cs typeface="Proxima Nova"/>
              <a:sym typeface="Proxima Nova"/>
            </a:endParaRPr>
          </a:p>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If not, how might we go about getting the data we’d need?</a:t>
            </a:r>
            <a:endParaRPr sz="1800">
              <a:latin typeface="Proxima Nova"/>
              <a:ea typeface="Proxima Nova"/>
              <a:cs typeface="Proxima Nova"/>
              <a:sym typeface="Proxima Nova"/>
            </a:endParaRPr>
          </a:p>
        </p:txBody>
      </p:sp>
      <p:sp>
        <p:nvSpPr>
          <p:cNvPr id="873" name="Google Shape;873;p84"/>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84"/>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3</a:t>
            </a:r>
            <a:endParaRPr b="1" sz="1000">
              <a:latin typeface="Proxima Nova"/>
              <a:ea typeface="Proxima Nova"/>
              <a:cs typeface="Proxima Nova"/>
              <a:sym typeface="Proxima Nova"/>
            </a:endParaRPr>
          </a:p>
        </p:txBody>
      </p:sp>
      <p:pic>
        <p:nvPicPr>
          <p:cNvPr id="875" name="Google Shape;875;p84"/>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1" name="Shape 331"/>
        <p:cNvGrpSpPr/>
        <p:nvPr/>
      </p:nvGrpSpPr>
      <p:grpSpPr>
        <a:xfrm>
          <a:off x="0" y="0"/>
          <a:ext cx="0" cy="0"/>
          <a:chOff x="0" y="0"/>
          <a:chExt cx="0" cy="0"/>
        </a:xfrm>
      </p:grpSpPr>
      <p:sp>
        <p:nvSpPr>
          <p:cNvPr id="332" name="Google Shape;332;p4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in This Deck?</a:t>
            </a:r>
            <a:endParaRPr/>
          </a:p>
        </p:txBody>
      </p:sp>
      <p:sp>
        <p:nvSpPr>
          <p:cNvPr id="333" name="Google Shape;333;p4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4" name="Google Shape;334;p40"/>
          <p:cNvSpPr/>
          <p:nvPr/>
        </p:nvSpPr>
        <p:spPr>
          <a:xfrm>
            <a:off x="896875" y="8560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Activity + Debrief Guide</a:t>
            </a:r>
            <a:endParaRPr b="1" sz="1000">
              <a:latin typeface="Proxima Nova"/>
              <a:ea typeface="Proxima Nova"/>
              <a:cs typeface="Proxima Nova"/>
              <a:sym typeface="Proxima Nova"/>
            </a:endParaRPr>
          </a:p>
        </p:txBody>
      </p:sp>
      <p:sp>
        <p:nvSpPr>
          <p:cNvPr id="335" name="Google Shape;335;p40"/>
          <p:cNvSpPr/>
          <p:nvPr/>
        </p:nvSpPr>
        <p:spPr>
          <a:xfrm>
            <a:off x="1941900" y="1911550"/>
            <a:ext cx="6222600" cy="2064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Slides with this label should be edited based on the client’s context and needs. This might include slides that require input from the client, case studies that can be swapped, or slides that need minor edits. Your CSM will provide client input to give you guidance on how and what to change.</a:t>
            </a:r>
            <a:endParaRPr sz="1200">
              <a:solidFill>
                <a:srgbClr val="000000"/>
              </a:solidFill>
              <a:latin typeface="Proxima Nova"/>
              <a:ea typeface="Proxima Nova"/>
              <a:cs typeface="Proxima Nova"/>
              <a:sym typeface="Proxima Nova"/>
            </a:endParaRPr>
          </a:p>
          <a:p>
            <a:pPr indent="0" lvl="0" marL="0" rtl="0" algn="l">
              <a:spcBef>
                <a:spcPts val="100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Yellow “Customize it!” notes represent slides that require more adaptation. Green “Customize it!” buttons represent slides that require less adaptation.</a:t>
            </a:r>
            <a:endParaRPr sz="1200">
              <a:solidFill>
                <a:srgbClr val="000000"/>
              </a:solidFill>
              <a:latin typeface="Proxima Nova"/>
              <a:ea typeface="Proxima Nova"/>
              <a:cs typeface="Proxima Nova"/>
              <a:sym typeface="Proxima Nova"/>
            </a:endParaRPr>
          </a:p>
          <a:p>
            <a:pPr indent="0" lvl="0" marL="0" rtl="0" algn="l">
              <a:spcBef>
                <a:spcPts val="1000"/>
              </a:spcBef>
              <a:spcAft>
                <a:spcPts val="1000"/>
              </a:spcAft>
              <a:buClr>
                <a:srgbClr val="000000"/>
              </a:buClr>
              <a:buSzPts val="1100"/>
              <a:buFont typeface="Arial"/>
              <a:buNone/>
            </a:pPr>
            <a:r>
              <a:rPr lang="en" sz="1200">
                <a:solidFill>
                  <a:srgbClr val="000000"/>
                </a:solidFill>
                <a:latin typeface="Proxima Nova"/>
                <a:ea typeface="Proxima Nova"/>
                <a:cs typeface="Proxima Nova"/>
                <a:sym typeface="Proxima Nova"/>
              </a:rPr>
              <a:t>For slides that have the “Customize it!” label, instructions on how to customize the material are in the speaker notes.</a:t>
            </a:r>
            <a:endParaRPr sz="1200">
              <a:latin typeface="Proxima Nova"/>
              <a:ea typeface="Proxima Nova"/>
              <a:cs typeface="Proxima Nova"/>
              <a:sym typeface="Proxima Nova"/>
            </a:endParaRPr>
          </a:p>
        </p:txBody>
      </p:sp>
      <p:grpSp>
        <p:nvGrpSpPr>
          <p:cNvPr id="336" name="Google Shape;336;p40"/>
          <p:cNvGrpSpPr/>
          <p:nvPr/>
        </p:nvGrpSpPr>
        <p:grpSpPr>
          <a:xfrm>
            <a:off x="896875" y="2050875"/>
            <a:ext cx="1004100" cy="927000"/>
            <a:chOff x="827975" y="3279475"/>
            <a:chExt cx="1004100" cy="927000"/>
          </a:xfrm>
        </p:grpSpPr>
        <p:sp>
          <p:nvSpPr>
            <p:cNvPr id="337" name="Google Shape;337;p40"/>
            <p:cNvSpPr/>
            <p:nvPr/>
          </p:nvSpPr>
          <p:spPr>
            <a:xfrm>
              <a:off x="866525" y="3279475"/>
              <a:ext cx="927000" cy="927000"/>
            </a:xfrm>
            <a:prstGeom prst="ellipse">
              <a:avLst/>
            </a:prstGeom>
            <a:solidFill>
              <a:srgbClr val="00FF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38" name="Google Shape;338;p40"/>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
        <p:nvSpPr>
          <p:cNvPr id="339" name="Google Shape;339;p40"/>
          <p:cNvSpPr/>
          <p:nvPr/>
        </p:nvSpPr>
        <p:spPr>
          <a:xfrm>
            <a:off x="1941900" y="856025"/>
            <a:ext cx="6222600" cy="1032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Slides with this label are “skipped” slides that come immediately before an activity or discussion. They contain additional notes for the instructor on how to frame the activity, things to look out for, and how to lead a debrief on the activity. Review these slides carefully to prepare for the program delivery.</a:t>
            </a:r>
            <a:endParaRPr sz="1200">
              <a:latin typeface="Proxima Nova"/>
              <a:ea typeface="Proxima Nova"/>
              <a:cs typeface="Proxima Nova"/>
              <a:sym typeface="Proxima Nova"/>
            </a:endParaRPr>
          </a:p>
        </p:txBody>
      </p:sp>
      <p:grpSp>
        <p:nvGrpSpPr>
          <p:cNvPr id="340" name="Google Shape;340;p40"/>
          <p:cNvGrpSpPr/>
          <p:nvPr/>
        </p:nvGrpSpPr>
        <p:grpSpPr>
          <a:xfrm>
            <a:off x="896875" y="3048725"/>
            <a:ext cx="1004100" cy="927000"/>
            <a:chOff x="827975" y="3279475"/>
            <a:chExt cx="1004100" cy="927000"/>
          </a:xfrm>
        </p:grpSpPr>
        <p:sp>
          <p:nvSpPr>
            <p:cNvPr id="341" name="Google Shape;341;p40"/>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342" name="Google Shape;342;p40"/>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
        <p:nvSpPr>
          <p:cNvPr id="343" name="Google Shape;343;p40"/>
          <p:cNvSpPr/>
          <p:nvPr/>
        </p:nvSpPr>
        <p:spPr>
          <a:xfrm>
            <a:off x="1941900" y="4012575"/>
            <a:ext cx="6222600" cy="1032300"/>
          </a:xfrm>
          <a:prstGeom prst="rect">
            <a:avLst/>
          </a:prstGeom>
          <a:solidFill>
            <a:srgbClr val="EFEFEF"/>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If you’re teaching a remote class, some slides or activities may need to be adjusted. In the speaker notes of each slide, look for the “For remote classrooms” instructions on how to adjust the slide for </a:t>
            </a:r>
            <a:r>
              <a:rPr lang="en" sz="1200">
                <a:latin typeface="Proxima Nova"/>
                <a:ea typeface="Proxima Nova"/>
                <a:cs typeface="Proxima Nova"/>
                <a:sym typeface="Proxima Nova"/>
              </a:rPr>
              <a:t>a live online setting</a:t>
            </a:r>
            <a:r>
              <a:rPr lang="en" sz="1200">
                <a:solidFill>
                  <a:srgbClr val="000000"/>
                </a:solidFill>
                <a:latin typeface="Proxima Nova"/>
                <a:ea typeface="Proxima Nova"/>
                <a:cs typeface="Proxima Nova"/>
                <a:sym typeface="Proxima Nova"/>
              </a:rPr>
              <a:t> as needed. </a:t>
            </a:r>
            <a:r>
              <a:rPr lang="en" sz="1200">
                <a:solidFill>
                  <a:srgbClr val="000000"/>
                </a:solidFill>
                <a:latin typeface="Proxima Nova"/>
                <a:ea typeface="Proxima Nova"/>
                <a:cs typeface="Proxima Nova"/>
                <a:sym typeface="Proxima Nova"/>
              </a:rPr>
              <a:t>In particular, look for the notes on adapting exercises and discussions for remote classrooms.</a:t>
            </a:r>
            <a:endParaRPr sz="1200">
              <a:latin typeface="Proxima Nova"/>
              <a:ea typeface="Proxima Nova"/>
              <a:cs typeface="Proxima Nova"/>
              <a:sym typeface="Proxima Nova"/>
            </a:endParaRPr>
          </a:p>
        </p:txBody>
      </p:sp>
      <p:sp>
        <p:nvSpPr>
          <p:cNvPr id="344" name="Google Shape;344;p40"/>
          <p:cNvSpPr txBox="1"/>
          <p:nvPr/>
        </p:nvSpPr>
        <p:spPr>
          <a:xfrm>
            <a:off x="876475" y="4065225"/>
            <a:ext cx="10449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rgbClr val="000000"/>
                </a:solidFill>
                <a:highlight>
                  <a:srgbClr val="FFDB00"/>
                </a:highlight>
                <a:latin typeface="Proxima Nova Extrabold"/>
                <a:ea typeface="Proxima Nova Extrabold"/>
                <a:cs typeface="Proxima Nova Extrabold"/>
                <a:sym typeface="Proxima Nova Extrabold"/>
              </a:rPr>
              <a:t>For remote classrooms</a:t>
            </a:r>
            <a:endParaRPr b="1" sz="1300">
              <a:highlight>
                <a:srgbClr val="FFDB00"/>
              </a:high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5"/>
          <p:cNvSpPr txBox="1"/>
          <p:nvPr>
            <p:ph idx="1" type="body"/>
          </p:nvPr>
        </p:nvSpPr>
        <p:spPr>
          <a:xfrm>
            <a:off x="457200" y="1143000"/>
            <a:ext cx="58122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Share out key observations from your discussions:</a:t>
            </a:r>
            <a:endParaRPr sz="2000"/>
          </a:p>
          <a:p>
            <a:pPr indent="-355600" lvl="0" marL="457200" rtl="0" algn="l">
              <a:spcBef>
                <a:spcPts val="1600"/>
              </a:spcBef>
              <a:spcAft>
                <a:spcPts val="0"/>
              </a:spcAft>
              <a:buSzPts val="2000"/>
              <a:buChar char="●"/>
            </a:pPr>
            <a:r>
              <a:rPr lang="en" sz="2000"/>
              <a:t>Overall, did you have the data you’d need </a:t>
            </a:r>
            <a:br>
              <a:rPr lang="en" sz="2000"/>
            </a:br>
            <a:r>
              <a:rPr lang="en" sz="2000"/>
              <a:t>to solve the problems?</a:t>
            </a:r>
            <a:endParaRPr sz="2000"/>
          </a:p>
          <a:p>
            <a:pPr indent="-355600" lvl="0" marL="457200" rtl="0" algn="l">
              <a:spcBef>
                <a:spcPts val="0"/>
              </a:spcBef>
              <a:spcAft>
                <a:spcPts val="0"/>
              </a:spcAft>
              <a:buSzPts val="2000"/>
              <a:buChar char="●"/>
            </a:pPr>
            <a:r>
              <a:rPr lang="en" sz="2000"/>
              <a:t>What types of challenges with the data </a:t>
            </a:r>
            <a:br>
              <a:rPr lang="en" sz="2000"/>
            </a:br>
            <a:r>
              <a:rPr lang="en" sz="2000"/>
              <a:t>did you notice?</a:t>
            </a:r>
            <a:endParaRPr sz="2000"/>
          </a:p>
        </p:txBody>
      </p:sp>
      <p:sp>
        <p:nvSpPr>
          <p:cNvPr id="881" name="Google Shape;881;p8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Data Do We Need?</a:t>
            </a:r>
            <a:endParaRPr/>
          </a:p>
        </p:txBody>
      </p:sp>
      <p:sp>
        <p:nvSpPr>
          <p:cNvPr id="882" name="Google Shape;882;p8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883" name="Google Shape;883;p8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84" name="Google Shape;884;p85"/>
          <p:cNvPicPr preferRelativeResize="0"/>
          <p:nvPr/>
        </p:nvPicPr>
        <p:blipFill>
          <a:blip r:embed="rId3">
            <a:alphaModFix/>
          </a:blip>
          <a:stretch>
            <a:fillRect/>
          </a:stretch>
        </p:blipFill>
        <p:spPr>
          <a:xfrm>
            <a:off x="5501200" y="1865624"/>
            <a:ext cx="3185599" cy="31855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AI Projects</a:t>
            </a:r>
            <a:endParaRPr/>
          </a:p>
        </p:txBody>
      </p:sp>
      <p:sp>
        <p:nvSpPr>
          <p:cNvPr id="890" name="Google Shape;890;p8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891" name="Google Shape;891;p86"/>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Welcome </a:t>
            </a:r>
            <a:br>
              <a:rPr lang="en">
                <a:solidFill>
                  <a:srgbClr val="FFFFFF"/>
                </a:solidFill>
                <a:latin typeface="Proxima Nova"/>
                <a:ea typeface="Proxima Nova"/>
                <a:cs typeface="Proxima Nova"/>
                <a:sym typeface="Proxima Nova"/>
              </a:rPr>
            </a:br>
            <a:r>
              <a:rPr lang="en">
                <a:solidFill>
                  <a:srgbClr val="FFFFFF"/>
                </a:solidFill>
                <a:latin typeface="Proxima Nova"/>
                <a:ea typeface="Proxima Nova"/>
                <a:cs typeface="Proxima Nova"/>
                <a:sym typeface="Proxima Nova"/>
              </a:rPr>
              <a:t>&amp; Introductions</a:t>
            </a:r>
            <a:endParaRPr>
              <a:solidFill>
                <a:srgbClr val="FFFFFF"/>
              </a:solidFill>
              <a:latin typeface="Proxima Nova"/>
              <a:ea typeface="Proxima Nova"/>
              <a:cs typeface="Proxima Nova"/>
              <a:sym typeface="Proxima Nova"/>
            </a:endParaRPr>
          </a:p>
        </p:txBody>
      </p:sp>
      <p:sp>
        <p:nvSpPr>
          <p:cNvPr id="892" name="Google Shape;892;p86"/>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86"/>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86"/>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FFFFFF"/>
                </a:solidFill>
                <a:latin typeface="Proxima Nova"/>
                <a:ea typeface="Proxima Nova"/>
                <a:cs typeface="Proxima Nova"/>
                <a:sym typeface="Proxima Nova"/>
              </a:rPr>
              <a:t>Choosing AI Projects</a:t>
            </a:r>
            <a:endParaRPr b="1">
              <a:solidFill>
                <a:srgbClr val="FFFFFF"/>
              </a:solidFill>
              <a:latin typeface="Proxima Nova"/>
              <a:ea typeface="Proxima Nova"/>
              <a:cs typeface="Proxima Nova"/>
              <a:sym typeface="Proxima Nova"/>
            </a:endParaRPr>
          </a:p>
        </p:txBody>
      </p:sp>
      <p:sp>
        <p:nvSpPr>
          <p:cNvPr id="895" name="Google Shape;895;p86"/>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Responsible AI</a:t>
            </a:r>
            <a:endParaRPr>
              <a:solidFill>
                <a:srgbClr val="FFFFFF"/>
              </a:solidFill>
              <a:latin typeface="Proxima Nova"/>
              <a:ea typeface="Proxima Nova"/>
              <a:cs typeface="Proxima Nova"/>
              <a:sym typeface="Proxima Nova"/>
            </a:endParaRPr>
          </a:p>
        </p:txBody>
      </p:sp>
      <p:sp>
        <p:nvSpPr>
          <p:cNvPr id="896" name="Google Shape;896;p86"/>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What, How, &amp; Why of AI</a:t>
            </a:r>
            <a:endParaRPr>
              <a:solidFill>
                <a:srgbClr val="FFFFFF"/>
              </a:solidFill>
              <a:latin typeface="Proxima Nova"/>
              <a:ea typeface="Proxima Nova"/>
              <a:cs typeface="Proxima Nova"/>
              <a:sym typeface="Proxima Nova"/>
            </a:endParaRPr>
          </a:p>
        </p:txBody>
      </p:sp>
      <p:cxnSp>
        <p:nvCxnSpPr>
          <p:cNvPr id="897" name="Google Shape;897;p86"/>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898" name="Google Shape;898;p86"/>
          <p:cNvCxnSpPr>
            <a:stCxn id="892" idx="6"/>
            <a:endCxn id="893"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899" name="Google Shape;899;p86"/>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900" name="Google Shape;900;p86"/>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86"/>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86"/>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AI in the Organization</a:t>
            </a:r>
            <a:endParaRPr>
              <a:solidFill>
                <a:srgbClr val="FFFFFF"/>
              </a:solidFill>
              <a:latin typeface="Proxima Nova"/>
              <a:ea typeface="Proxima Nova"/>
              <a:cs typeface="Proxima Nova"/>
              <a:sym typeface="Proxima Nova"/>
            </a:endParaRPr>
          </a:p>
        </p:txBody>
      </p:sp>
      <p:sp>
        <p:nvSpPr>
          <p:cNvPr id="903" name="Google Shape;903;p86"/>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Proxima Nova"/>
                <a:ea typeface="Proxima Nova"/>
                <a:cs typeface="Proxima Nova"/>
                <a:sym typeface="Proxima Nova"/>
              </a:rPr>
              <a:t>Bring It Home</a:t>
            </a:r>
            <a:endParaRPr>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904" name="Google Shape;904;p86"/>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86"/>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86"/>
          <p:cNvSpPr/>
          <p:nvPr/>
        </p:nvSpPr>
        <p:spPr>
          <a:xfrm>
            <a:off x="3612100" y="288573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0" name="Shape 910"/>
        <p:cNvGrpSpPr/>
        <p:nvPr/>
      </p:nvGrpSpPr>
      <p:grpSpPr>
        <a:xfrm>
          <a:off x="0" y="0"/>
          <a:ext cx="0" cy="0"/>
          <a:chOff x="0" y="0"/>
          <a:chExt cx="0" cy="0"/>
        </a:xfrm>
      </p:grpSpPr>
      <p:sp>
        <p:nvSpPr>
          <p:cNvPr id="911" name="Google Shape;911;p87"/>
          <p:cNvSpPr/>
          <p:nvPr/>
        </p:nvSpPr>
        <p:spPr>
          <a:xfrm>
            <a:off x="1621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912" name="Google Shape;912;p87"/>
          <p:cNvSpPr txBox="1"/>
          <p:nvPr>
            <p:ph type="title"/>
          </p:nvPr>
        </p:nvSpPr>
        <p:spPr>
          <a:xfrm>
            <a:off x="1457325" y="280378"/>
            <a:ext cx="66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Choosing AI Projects</a:t>
            </a:r>
            <a:endParaRPr b="0"/>
          </a:p>
        </p:txBody>
      </p:sp>
      <p:sp>
        <p:nvSpPr>
          <p:cNvPr id="913" name="Google Shape;913;p87"/>
          <p:cNvSpPr txBox="1"/>
          <p:nvPr>
            <p:ph idx="1" type="subTitle"/>
          </p:nvPr>
        </p:nvSpPr>
        <p:spPr>
          <a:xfrm>
            <a:off x="7699076" y="121950"/>
            <a:ext cx="987600" cy="3288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1</a:t>
            </a:r>
            <a:r>
              <a:rPr lang="en"/>
              <a:t>20 </a:t>
            </a:r>
            <a:r>
              <a:rPr lang="en"/>
              <a:t>Minutes</a:t>
            </a:r>
            <a:endParaRPr/>
          </a:p>
        </p:txBody>
      </p:sp>
      <p:sp>
        <p:nvSpPr>
          <p:cNvPr id="914" name="Google Shape;914;p87"/>
          <p:cNvSpPr txBox="1"/>
          <p:nvPr>
            <p:ph idx="12" type="sldNum"/>
          </p:nvPr>
        </p:nvSpPr>
        <p:spPr>
          <a:xfrm>
            <a:off x="108915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15" name="Google Shape;915;p87"/>
          <p:cNvSpPr txBox="1"/>
          <p:nvPr/>
        </p:nvSpPr>
        <p:spPr>
          <a:xfrm>
            <a:off x="1457325" y="1272000"/>
            <a:ext cx="3385500" cy="30153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Why?</a:t>
            </a:r>
            <a:endParaRPr b="1" sz="1600">
              <a:latin typeface="Proxima Nova"/>
              <a:ea typeface="Proxima Nova"/>
              <a:cs typeface="Proxima Nova"/>
              <a:sym typeface="Proxima Nova"/>
            </a:endParaRPr>
          </a:p>
          <a:p>
            <a:pPr indent="0" lvl="0" marL="0" rtl="0" algn="l">
              <a:lnSpc>
                <a:spcPct val="115000"/>
              </a:lnSpc>
              <a:spcBef>
                <a:spcPts val="1000"/>
              </a:spcBef>
              <a:spcAft>
                <a:spcPts val="1000"/>
              </a:spcAft>
              <a:buClr>
                <a:srgbClr val="000000"/>
              </a:buClr>
              <a:buSzPts val="400"/>
              <a:buFont typeface="Arial"/>
              <a:buNone/>
            </a:pPr>
            <a:r>
              <a:rPr lang="en" sz="1600">
                <a:latin typeface="Proxima Nova"/>
                <a:ea typeface="Proxima Nova"/>
                <a:cs typeface="Proxima Nova"/>
                <a:sym typeface="Proxima Nova"/>
              </a:rPr>
              <a:t>AI can be used to solve a wide variety of business problems — </a:t>
            </a:r>
            <a:br>
              <a:rPr lang="en" sz="1600">
                <a:latin typeface="Proxima Nova"/>
                <a:ea typeface="Proxima Nova"/>
                <a:cs typeface="Proxima Nova"/>
                <a:sym typeface="Proxima Nova"/>
              </a:rPr>
            </a:br>
            <a:r>
              <a:rPr lang="en" sz="1600">
                <a:latin typeface="Proxima Nova"/>
                <a:ea typeface="Proxima Nova"/>
                <a:cs typeface="Proxima Nova"/>
                <a:sym typeface="Proxima Nova"/>
              </a:rPr>
              <a:t>from the mundane to the grand. </a:t>
            </a:r>
            <a:br>
              <a:rPr lang="en" sz="1600">
                <a:latin typeface="Proxima Nova"/>
                <a:ea typeface="Proxima Nova"/>
                <a:cs typeface="Proxima Nova"/>
                <a:sym typeface="Proxima Nova"/>
              </a:rPr>
            </a:br>
            <a:r>
              <a:rPr lang="en" sz="1600">
                <a:latin typeface="Proxima Nova"/>
                <a:ea typeface="Proxima Nova"/>
                <a:cs typeface="Proxima Nova"/>
                <a:sym typeface="Proxima Nova"/>
              </a:rPr>
              <a:t>By exposing leaders to the types of problems AI can address, as well as the criteria that make a problem </a:t>
            </a:r>
            <a:br>
              <a:rPr lang="en" sz="1600">
                <a:latin typeface="Proxima Nova"/>
                <a:ea typeface="Proxima Nova"/>
                <a:cs typeface="Proxima Nova"/>
                <a:sym typeface="Proxima Nova"/>
              </a:rPr>
            </a:br>
            <a:r>
              <a:rPr lang="en" sz="1600">
                <a:latin typeface="Proxima Nova"/>
                <a:ea typeface="Proxima Nova"/>
                <a:cs typeface="Proxima Nova"/>
                <a:sym typeface="Proxima Nova"/>
              </a:rPr>
              <a:t>ripe for AI, leaders will be able to identify opportunities for successful AI projects.</a:t>
            </a:r>
            <a:endParaRPr sz="1600">
              <a:latin typeface="Proxima Nova"/>
              <a:ea typeface="Proxima Nova"/>
              <a:cs typeface="Proxima Nova"/>
              <a:sym typeface="Proxima Nova"/>
            </a:endParaRPr>
          </a:p>
        </p:txBody>
      </p:sp>
      <p:sp>
        <p:nvSpPr>
          <p:cNvPr id="916" name="Google Shape;916;p87"/>
          <p:cNvSpPr txBox="1"/>
          <p:nvPr/>
        </p:nvSpPr>
        <p:spPr>
          <a:xfrm>
            <a:off x="5319150" y="1271998"/>
            <a:ext cx="31554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Learning Objectives:</a:t>
            </a:r>
            <a:endParaRPr b="1" sz="1600">
              <a:latin typeface="Proxima Nova"/>
              <a:ea typeface="Proxima Nova"/>
              <a:cs typeface="Proxima Nova"/>
              <a:sym typeface="Proxima Nova"/>
            </a:endParaRPr>
          </a:p>
          <a:p>
            <a:pPr indent="-190500" lvl="0" marL="17780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Describe the criteria that make a successful AI project. </a:t>
            </a:r>
            <a:endParaRPr sz="1600">
              <a:latin typeface="Proxima Nova"/>
              <a:ea typeface="Proxima Nova"/>
              <a:cs typeface="Proxima Nova"/>
              <a:sym typeface="Proxima Nova"/>
            </a:endParaRPr>
          </a:p>
          <a:p>
            <a:pPr indent="-190500" lvl="0" marL="1778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Determine if a project is a good fit for an AI solution.</a:t>
            </a:r>
            <a:endParaRPr sz="1600">
              <a:latin typeface="Proxima Nova"/>
              <a:ea typeface="Proxima Nova"/>
              <a:cs typeface="Proxima Nova"/>
              <a:sym typeface="Proxima Nova"/>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88"/>
          <p:cNvSpPr txBox="1"/>
          <p:nvPr>
            <p:ph type="title"/>
          </p:nvPr>
        </p:nvSpPr>
        <p:spPr>
          <a:xfrm>
            <a:off x="1889400" y="2117550"/>
            <a:ext cx="5365200" cy="128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t>Machine learning</a:t>
            </a:r>
            <a:r>
              <a:rPr lang="en" sz="2800"/>
              <a:t> is a </a:t>
            </a:r>
            <a:r>
              <a:rPr lang="en" sz="2800">
                <a:solidFill>
                  <a:srgbClr val="000000"/>
                </a:solidFill>
              </a:rPr>
              <a:t>tool</a:t>
            </a:r>
            <a:r>
              <a:rPr lang="en" sz="2800"/>
              <a:t>; use cases will vary.</a:t>
            </a:r>
            <a:endParaRPr sz="2800"/>
          </a:p>
        </p:txBody>
      </p:sp>
      <p:sp>
        <p:nvSpPr>
          <p:cNvPr id="922" name="Google Shape;922;p8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6" name="Shape 926"/>
        <p:cNvGrpSpPr/>
        <p:nvPr/>
      </p:nvGrpSpPr>
      <p:grpSpPr>
        <a:xfrm>
          <a:off x="0" y="0"/>
          <a:ext cx="0" cy="0"/>
          <a:chOff x="0" y="0"/>
          <a:chExt cx="0" cy="0"/>
        </a:xfrm>
      </p:grpSpPr>
      <p:sp>
        <p:nvSpPr>
          <p:cNvPr id="927" name="Google Shape;927;p89"/>
          <p:cNvSpPr txBox="1"/>
          <p:nvPr>
            <p:ph type="title"/>
          </p:nvPr>
        </p:nvSpPr>
        <p:spPr>
          <a:xfrm>
            <a:off x="612100" y="7025"/>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Machine Learning to Use</a:t>
            </a:r>
            <a:endParaRPr/>
          </a:p>
        </p:txBody>
      </p:sp>
      <p:sp>
        <p:nvSpPr>
          <p:cNvPr id="928" name="Google Shape;928;p89"/>
          <p:cNvSpPr txBox="1"/>
          <p:nvPr>
            <p:ph idx="1" type="body"/>
          </p:nvPr>
        </p:nvSpPr>
        <p:spPr>
          <a:xfrm>
            <a:off x="612100" y="583925"/>
            <a:ext cx="8532000" cy="4821900"/>
          </a:xfrm>
          <a:prstGeom prst="rect">
            <a:avLst/>
          </a:prstGeom>
          <a:solidFill>
            <a:srgbClr val="FFFFFF"/>
          </a:solidFill>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a:t>The goal of this exercise is to give students exposure to a diversity of ML case studies at a variety of different companies. This is accomplished using the “teach-back” method, in which students “teach back” their case study to the class.</a:t>
            </a:r>
            <a:endParaRPr sz="1100"/>
          </a:p>
          <a:p>
            <a:pPr indent="0" lvl="0" marL="0" rtl="0" algn="l">
              <a:lnSpc>
                <a:spcPct val="100000"/>
              </a:lnSpc>
              <a:spcBef>
                <a:spcPts val="1600"/>
              </a:spcBef>
              <a:spcAft>
                <a:spcPts val="0"/>
              </a:spcAft>
              <a:buNone/>
            </a:pPr>
            <a:r>
              <a:rPr lang="en" sz="1100"/>
              <a:t>Each group will be assigned one case study. (If there are more groups than case studies, some double up is OK.) With their group, students will read their case study and answer two questions about it. They should note down their responses to the questions so they can share them with the class. One person should be the presenter for the group.</a:t>
            </a:r>
            <a:endParaRPr sz="1100"/>
          </a:p>
          <a:p>
            <a:pPr indent="0" lvl="0" marL="0" rtl="0" algn="l">
              <a:lnSpc>
                <a:spcPct val="100000"/>
              </a:lnSpc>
              <a:spcBef>
                <a:spcPts val="1600"/>
              </a:spcBef>
              <a:spcAft>
                <a:spcPts val="0"/>
              </a:spcAft>
              <a:buNone/>
            </a:pPr>
            <a:r>
              <a:rPr lang="en" sz="1100"/>
              <a:t>In the second part, the class will come back together. One representative from each group will share their case study with the class, based on the notes they took with their group. Each person should have 3–4 minutes to present. Be strict with timing.</a:t>
            </a:r>
            <a:endParaRPr sz="1100"/>
          </a:p>
          <a:p>
            <a:pPr indent="0" lvl="0" marL="0" rtl="0" algn="l">
              <a:lnSpc>
                <a:spcPct val="100000"/>
              </a:lnSpc>
              <a:spcBef>
                <a:spcPts val="1600"/>
              </a:spcBef>
              <a:spcAft>
                <a:spcPts val="0"/>
              </a:spcAft>
              <a:buNone/>
            </a:pPr>
            <a:r>
              <a:rPr lang="en" sz="1100"/>
              <a:t>After each group has presented, move into the debrief discussion, which focuses on trends across the case studies around how businesses use ML.</a:t>
            </a:r>
            <a:endParaRPr sz="1100"/>
          </a:p>
          <a:p>
            <a:pPr indent="0" lvl="0" marL="0" rtl="0" algn="l">
              <a:lnSpc>
                <a:spcPct val="100000"/>
              </a:lnSpc>
              <a:spcBef>
                <a:spcPts val="1600"/>
              </a:spcBef>
              <a:spcAft>
                <a:spcPts val="0"/>
              </a:spcAft>
              <a:buNone/>
            </a:pPr>
            <a:r>
              <a:rPr lang="en" sz="1100">
                <a:solidFill>
                  <a:schemeClr val="dk1"/>
                </a:solidFill>
              </a:rPr>
              <a:t>Students can use page 4 of their </a:t>
            </a:r>
            <a:r>
              <a:rPr lang="en" sz="1100" u="sng">
                <a:solidFill>
                  <a:schemeClr val="hlink"/>
                </a:solidFill>
                <a:hlinkClick r:id="rId3"/>
              </a:rPr>
              <a:t>worksheets</a:t>
            </a:r>
            <a:r>
              <a:rPr lang="en" sz="1100">
                <a:solidFill>
                  <a:schemeClr val="dk1"/>
                </a:solidFill>
              </a:rPr>
              <a:t> for the exercise. The folder with the case study PDFs can be found </a:t>
            </a:r>
            <a:r>
              <a:rPr lang="en" sz="1100" u="sng">
                <a:solidFill>
                  <a:schemeClr val="hlink"/>
                </a:solidFill>
                <a:hlinkClick r:id="rId4"/>
              </a:rPr>
              <a:t>here</a:t>
            </a:r>
            <a:r>
              <a:rPr lang="en" sz="1100">
                <a:solidFill>
                  <a:schemeClr val="dk1"/>
                </a:solidFill>
              </a:rPr>
              <a:t>.</a:t>
            </a:r>
            <a:endParaRPr sz="1100">
              <a:solidFill>
                <a:schemeClr val="dk1"/>
              </a:solidFill>
            </a:endParaRPr>
          </a:p>
          <a:p>
            <a:pPr indent="0" lvl="0" marL="0" rtl="0" algn="l">
              <a:lnSpc>
                <a:spcPct val="100000"/>
              </a:lnSpc>
              <a:spcBef>
                <a:spcPts val="1600"/>
              </a:spcBef>
              <a:spcAft>
                <a:spcPts val="0"/>
              </a:spcAft>
              <a:buNone/>
            </a:pPr>
            <a:r>
              <a:rPr b="1" lang="en" sz="1100">
                <a:solidFill>
                  <a:schemeClr val="dk1"/>
                </a:solidFill>
                <a:highlight>
                  <a:srgbClr val="F5D227"/>
                </a:highlight>
              </a:rPr>
              <a:t>Customize it!</a:t>
            </a:r>
            <a:r>
              <a:rPr b="1" lang="en" sz="1100">
                <a:solidFill>
                  <a:schemeClr val="dk1"/>
                </a:solidFill>
              </a:rPr>
              <a:t> </a:t>
            </a:r>
            <a:r>
              <a:rPr lang="en" sz="1100">
                <a:solidFill>
                  <a:schemeClr val="dk1"/>
                </a:solidFill>
              </a:rPr>
              <a:t>You may swap in different case studies that are more relevant to the client’s industry or goals. </a:t>
            </a:r>
            <a:endParaRPr sz="11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b="1" lang="en" sz="1100">
                <a:solidFill>
                  <a:schemeClr val="dk1"/>
                </a:solidFill>
                <a:highlight>
                  <a:srgbClr val="FFDB00"/>
                </a:highlight>
              </a:rPr>
              <a:t>For remote classrooms:</a:t>
            </a:r>
            <a:endParaRPr b="1" sz="1100">
              <a:solidFill>
                <a:schemeClr val="dk1"/>
              </a:solidFill>
              <a:highlight>
                <a:srgbClr val="FFDB00"/>
              </a:highlight>
            </a:endParaRPr>
          </a:p>
          <a:p>
            <a:pPr indent="0" lvl="0" marL="0" rtl="0" algn="l">
              <a:lnSpc>
                <a:spcPct val="100000"/>
              </a:lnSpc>
              <a:spcBef>
                <a:spcPts val="0"/>
              </a:spcBef>
              <a:spcAft>
                <a:spcPts val="0"/>
              </a:spcAft>
              <a:buClr>
                <a:schemeClr val="dk1"/>
              </a:buClr>
              <a:buSzPts val="1100"/>
              <a:buFont typeface="Arial"/>
              <a:buNone/>
            </a:pPr>
            <a:r>
              <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Set up breakout rooms for groups. Take a screenshot of the slide and post it in the Slack channel before opening the rooms.</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When there is only one minute left to go (at the 60-second mark), send a message to all rooms: “Start to wrap up your discussions. Rooms will close in one minute!”</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Arial"/>
              <a:buChar char="●"/>
            </a:pPr>
            <a:r>
              <a:rPr lang="en" sz="1100">
                <a:solidFill>
                  <a:schemeClr val="dk1"/>
                </a:solidFill>
              </a:rPr>
              <a:t>Bring students back to the main room for presentations. Presenters can come off mute to share their report and have the option of sharing their screen if it would be helpful (but not required).</a:t>
            </a:r>
            <a:endParaRPr sz="1100">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lang="en" sz="1100">
                <a:solidFill>
                  <a:schemeClr val="dk1"/>
                </a:solidFill>
              </a:rPr>
              <a:t>For the debrief, invite students to come off mute to share their answers.</a:t>
            </a:r>
            <a:endParaRPr sz="11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90"/>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Machine Learning to Use</a:t>
            </a:r>
            <a:endParaRPr/>
          </a:p>
        </p:txBody>
      </p:sp>
      <p:sp>
        <p:nvSpPr>
          <p:cNvPr id="934" name="Google Shape;934;p9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35" name="Google Shape;935;p9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a:t>
            </a:r>
            <a:r>
              <a:rPr lang="en"/>
              <a:t>Minutes</a:t>
            </a:r>
            <a:endParaRPr/>
          </a:p>
        </p:txBody>
      </p:sp>
      <p:sp>
        <p:nvSpPr>
          <p:cNvPr id="936" name="Google Shape;936;p90"/>
          <p:cNvSpPr txBox="1"/>
          <p:nvPr>
            <p:ph idx="1" type="body"/>
          </p:nvPr>
        </p:nvSpPr>
        <p:spPr>
          <a:xfrm>
            <a:off x="457200" y="1143000"/>
            <a:ext cx="8229600" cy="3395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your case study and answer the following questions:</a:t>
            </a:r>
            <a:endParaRPr/>
          </a:p>
          <a:p>
            <a:pPr indent="-342900" lvl="0" marL="457200" rtl="0" algn="l">
              <a:spcBef>
                <a:spcPts val="1600"/>
              </a:spcBef>
              <a:spcAft>
                <a:spcPts val="0"/>
              </a:spcAft>
              <a:buClr>
                <a:schemeClr val="dk1"/>
              </a:buClr>
              <a:buSzPts val="1800"/>
              <a:buAutoNum type="arabicPeriod"/>
            </a:pPr>
            <a:r>
              <a:rPr lang="en">
                <a:solidFill>
                  <a:schemeClr val="dk1"/>
                </a:solidFill>
              </a:rPr>
              <a:t>What was the problem? What was the solution?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Why was machine learning the best solution for this problem?</a:t>
            </a:r>
            <a:endParaRPr/>
          </a:p>
          <a:p>
            <a:pPr indent="0" lvl="0" marL="0" rtl="0" algn="l">
              <a:spcBef>
                <a:spcPts val="1600"/>
              </a:spcBef>
              <a:spcAft>
                <a:spcPts val="0"/>
              </a:spcAft>
              <a:buNone/>
            </a:pPr>
            <a:r>
              <a:rPr lang="en">
                <a:solidFill>
                  <a:schemeClr val="dk1"/>
                </a:solidFill>
              </a:rPr>
              <a:t>Y</a:t>
            </a:r>
            <a:r>
              <a:rPr lang="en">
                <a:solidFill>
                  <a:schemeClr val="dk1"/>
                </a:solidFill>
              </a:rPr>
              <a:t>ou will present a </a:t>
            </a:r>
            <a:r>
              <a:rPr b="1" lang="en">
                <a:solidFill>
                  <a:schemeClr val="dk1"/>
                </a:solidFill>
              </a:rPr>
              <a:t>3–4-minute summary of your assigned case study</a:t>
            </a:r>
            <a:r>
              <a:rPr lang="en">
                <a:solidFill>
                  <a:schemeClr val="dk1"/>
                </a:solidFill>
              </a:rPr>
              <a:t> to the class, focused on the questions above.</a:t>
            </a:r>
            <a:endParaRPr/>
          </a:p>
          <a:p>
            <a:pPr indent="0" lvl="0" marL="0" rtl="0" algn="l">
              <a:spcBef>
                <a:spcPts val="1600"/>
              </a:spcBef>
              <a:spcAft>
                <a:spcPts val="1600"/>
              </a:spcAft>
              <a:buNone/>
            </a:pPr>
            <a:r>
              <a:rPr b="1" lang="en"/>
              <a:t>Nominate one presenter </a:t>
            </a:r>
            <a:r>
              <a:rPr lang="en"/>
              <a:t>to</a:t>
            </a:r>
            <a:r>
              <a:rPr lang="en"/>
              <a:t> share your findings with the class.</a:t>
            </a:r>
            <a:endParaRPr/>
          </a:p>
        </p:txBody>
      </p:sp>
      <p:sp>
        <p:nvSpPr>
          <p:cNvPr id="937" name="Google Shape;937;p90"/>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90"/>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4</a:t>
            </a:r>
            <a:endParaRPr b="1" sz="1000">
              <a:latin typeface="Proxima Nova"/>
              <a:ea typeface="Proxima Nova"/>
              <a:cs typeface="Proxima Nova"/>
              <a:sym typeface="Proxima Nova"/>
            </a:endParaRPr>
          </a:p>
        </p:txBody>
      </p:sp>
      <p:pic>
        <p:nvPicPr>
          <p:cNvPr id="939" name="Google Shape;939;p90"/>
          <p:cNvPicPr preferRelativeResize="0"/>
          <p:nvPr/>
        </p:nvPicPr>
        <p:blipFill>
          <a:blip r:embed="rId3">
            <a:alphaModFix/>
          </a:blip>
          <a:stretch>
            <a:fillRect/>
          </a:stretch>
        </p:blipFill>
        <p:spPr>
          <a:xfrm>
            <a:off x="8105260" y="916174"/>
            <a:ext cx="335813" cy="328800"/>
          </a:xfrm>
          <a:prstGeom prst="rect">
            <a:avLst/>
          </a:prstGeom>
          <a:noFill/>
          <a:ln>
            <a:noFill/>
          </a:ln>
        </p:spPr>
      </p:pic>
      <p:grpSp>
        <p:nvGrpSpPr>
          <p:cNvPr id="940" name="Google Shape;940;p90"/>
          <p:cNvGrpSpPr/>
          <p:nvPr/>
        </p:nvGrpSpPr>
        <p:grpSpPr>
          <a:xfrm>
            <a:off x="8184750" y="4216500"/>
            <a:ext cx="1004100" cy="927000"/>
            <a:chOff x="827975" y="3279475"/>
            <a:chExt cx="1004100" cy="927000"/>
          </a:xfrm>
        </p:grpSpPr>
        <p:sp>
          <p:nvSpPr>
            <p:cNvPr id="941" name="Google Shape;941;p90"/>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942" name="Google Shape;942;p90"/>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9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Machine Learning to Use</a:t>
            </a:r>
            <a:endParaRPr/>
          </a:p>
        </p:txBody>
      </p:sp>
      <p:sp>
        <p:nvSpPr>
          <p:cNvPr id="948" name="Google Shape;948;p9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49" name="Google Shape;949;p9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a:t>
            </a:r>
            <a:r>
              <a:rPr lang="en"/>
              <a:t> </a:t>
            </a:r>
            <a:r>
              <a:rPr lang="en"/>
              <a:t>Minutes</a:t>
            </a:r>
            <a:endParaRPr/>
          </a:p>
        </p:txBody>
      </p:sp>
      <p:sp>
        <p:nvSpPr>
          <p:cNvPr id="950" name="Google Shape;950;p91"/>
          <p:cNvSpPr txBox="1"/>
          <p:nvPr>
            <p:ph idx="1" type="body"/>
          </p:nvPr>
        </p:nvSpPr>
        <p:spPr>
          <a:xfrm>
            <a:off x="457200" y="1357775"/>
            <a:ext cx="8229600" cy="307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Each group will take 3–4 m</a:t>
            </a:r>
            <a:r>
              <a:rPr b="1" lang="en"/>
              <a:t>inutes</a:t>
            </a:r>
            <a:r>
              <a:rPr b="1" lang="en"/>
              <a:t> to present their case study to the class.</a:t>
            </a:r>
            <a:endParaRPr b="1"/>
          </a:p>
          <a:p>
            <a:pPr indent="0" lvl="0" marL="0" rtl="0" algn="l">
              <a:spcBef>
                <a:spcPts val="1600"/>
              </a:spcBef>
              <a:spcAft>
                <a:spcPts val="0"/>
              </a:spcAft>
              <a:buNone/>
            </a:pPr>
            <a:r>
              <a:rPr lang="en"/>
              <a:t>In your presentation, be sure to focus on these questions:</a:t>
            </a:r>
            <a:endParaRPr/>
          </a:p>
          <a:p>
            <a:pPr indent="-342900" lvl="0" marL="457200" rtl="0" algn="l">
              <a:spcBef>
                <a:spcPts val="1600"/>
              </a:spcBef>
              <a:spcAft>
                <a:spcPts val="0"/>
              </a:spcAft>
              <a:buClr>
                <a:schemeClr val="dk1"/>
              </a:buClr>
              <a:buSzPts val="1800"/>
              <a:buAutoNum type="arabicPeriod"/>
            </a:pPr>
            <a:r>
              <a:rPr lang="en">
                <a:solidFill>
                  <a:schemeClr val="dk1"/>
                </a:solidFill>
              </a:rPr>
              <a:t>What was the problem? What was the solution?</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Why was machine learning the best solution for this problem?</a:t>
            </a:r>
            <a:endParaRPr>
              <a:solidFill>
                <a:schemeClr val="dk1"/>
              </a:solidFill>
            </a:endParaRPr>
          </a:p>
        </p:txBody>
      </p:sp>
      <p:sp>
        <p:nvSpPr>
          <p:cNvPr id="951" name="Google Shape;951;p91"/>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91"/>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4</a:t>
            </a:r>
            <a:endParaRPr b="1" sz="1000">
              <a:latin typeface="Proxima Nova"/>
              <a:ea typeface="Proxima Nova"/>
              <a:cs typeface="Proxima Nova"/>
              <a:sym typeface="Proxima Nova"/>
            </a:endParaRPr>
          </a:p>
        </p:txBody>
      </p:sp>
      <p:pic>
        <p:nvPicPr>
          <p:cNvPr id="953" name="Google Shape;953;p91"/>
          <p:cNvPicPr preferRelativeResize="0"/>
          <p:nvPr/>
        </p:nvPicPr>
        <p:blipFill>
          <a:blip r:embed="rId3">
            <a:alphaModFix/>
          </a:blip>
          <a:stretch>
            <a:fillRect/>
          </a:stretch>
        </p:blipFill>
        <p:spPr>
          <a:xfrm>
            <a:off x="8105260" y="916174"/>
            <a:ext cx="335813" cy="328800"/>
          </a:xfrm>
          <a:prstGeom prst="rect">
            <a:avLst/>
          </a:prstGeom>
          <a:noFill/>
          <a:ln>
            <a:noFill/>
          </a:ln>
        </p:spPr>
      </p:pic>
      <p:grpSp>
        <p:nvGrpSpPr>
          <p:cNvPr id="954" name="Google Shape;954;p91"/>
          <p:cNvGrpSpPr/>
          <p:nvPr/>
        </p:nvGrpSpPr>
        <p:grpSpPr>
          <a:xfrm>
            <a:off x="8184750" y="4216500"/>
            <a:ext cx="1004100" cy="927000"/>
            <a:chOff x="827975" y="3279475"/>
            <a:chExt cx="1004100" cy="927000"/>
          </a:xfrm>
        </p:grpSpPr>
        <p:sp>
          <p:nvSpPr>
            <p:cNvPr id="955" name="Google Shape;955;p91"/>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956" name="Google Shape;956;p91"/>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92"/>
          <p:cNvSpPr txBox="1"/>
          <p:nvPr>
            <p:ph idx="1" type="body"/>
          </p:nvPr>
        </p:nvSpPr>
        <p:spPr>
          <a:xfrm>
            <a:off x="1132800" y="1597300"/>
            <a:ext cx="6878400" cy="243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rPr>
              <a:t>How do the problems we read about compare to </a:t>
            </a:r>
            <a:r>
              <a:rPr b="1" lang="en" sz="2400">
                <a:solidFill>
                  <a:schemeClr val="dk1"/>
                </a:solidFill>
                <a:highlight>
                  <a:schemeClr val="accent2"/>
                </a:highlight>
              </a:rPr>
              <a:t>problems we’re facing internally</a:t>
            </a:r>
            <a:r>
              <a:rPr b="1" lang="en" sz="2400">
                <a:solidFill>
                  <a:schemeClr val="dk1"/>
                </a:solidFill>
              </a:rPr>
              <a:t>?</a:t>
            </a:r>
            <a:endParaRPr b="1" sz="2400">
              <a:solidFill>
                <a:schemeClr val="dk1"/>
              </a:solidFill>
            </a:endParaRPr>
          </a:p>
          <a:p>
            <a:pPr indent="0" lvl="0" marL="0" rtl="0" algn="ctr">
              <a:spcBef>
                <a:spcPts val="1600"/>
              </a:spcBef>
              <a:spcAft>
                <a:spcPts val="1600"/>
              </a:spcAft>
              <a:buNone/>
            </a:pPr>
            <a:r>
              <a:rPr b="1" lang="en" sz="2400">
                <a:solidFill>
                  <a:schemeClr val="dk1"/>
                </a:solidFill>
              </a:rPr>
              <a:t>What internal problems seem to be a </a:t>
            </a:r>
            <a:r>
              <a:rPr b="1" lang="en" sz="2400">
                <a:solidFill>
                  <a:schemeClr val="dk1"/>
                </a:solidFill>
                <a:highlight>
                  <a:schemeClr val="accent2"/>
                </a:highlight>
              </a:rPr>
              <a:t>good fit</a:t>
            </a:r>
            <a:r>
              <a:rPr b="1" lang="en" sz="2400">
                <a:solidFill>
                  <a:schemeClr val="dk1"/>
                </a:solidFill>
              </a:rPr>
              <a:t> for an ML solution?  </a:t>
            </a:r>
            <a:endParaRPr b="1" sz="2400">
              <a:solidFill>
                <a:schemeClr val="dk1"/>
              </a:solidFill>
            </a:endParaRPr>
          </a:p>
        </p:txBody>
      </p:sp>
      <p:sp>
        <p:nvSpPr>
          <p:cNvPr id="962" name="Google Shape;962;p9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Machine Learning to Use</a:t>
            </a:r>
            <a:endParaRPr/>
          </a:p>
        </p:txBody>
      </p:sp>
      <p:sp>
        <p:nvSpPr>
          <p:cNvPr id="963" name="Google Shape;963;p9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64" name="Google Shape;964;p9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9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Isn’t Right for ML?</a:t>
            </a:r>
            <a:endParaRPr/>
          </a:p>
        </p:txBody>
      </p:sp>
      <p:pic>
        <p:nvPicPr>
          <p:cNvPr id="970" name="Google Shape;970;p93"/>
          <p:cNvPicPr preferRelativeResize="0"/>
          <p:nvPr/>
        </p:nvPicPr>
        <p:blipFill>
          <a:blip r:embed="rId3">
            <a:alphaModFix/>
          </a:blip>
          <a:stretch>
            <a:fillRect/>
          </a:stretch>
        </p:blipFill>
        <p:spPr>
          <a:xfrm>
            <a:off x="6579475" y="1666409"/>
            <a:ext cx="2107325" cy="1810699"/>
          </a:xfrm>
          <a:prstGeom prst="rect">
            <a:avLst/>
          </a:prstGeom>
          <a:noFill/>
          <a:ln>
            <a:noFill/>
          </a:ln>
        </p:spPr>
      </p:pic>
      <p:sp>
        <p:nvSpPr>
          <p:cNvPr id="971" name="Google Shape;971;p93"/>
          <p:cNvSpPr txBox="1"/>
          <p:nvPr/>
        </p:nvSpPr>
        <p:spPr>
          <a:xfrm>
            <a:off x="457200" y="1088175"/>
            <a:ext cx="5753700" cy="336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ML</a:t>
            </a:r>
            <a:r>
              <a:rPr b="1" lang="en" sz="1800">
                <a:solidFill>
                  <a:schemeClr val="dk1"/>
                </a:solidFill>
                <a:latin typeface="Proxima Nova"/>
                <a:ea typeface="Proxima Nova"/>
                <a:cs typeface="Proxima Nova"/>
                <a:sym typeface="Proxima Nova"/>
              </a:rPr>
              <a:t> isn’t always the answer, especially if:</a:t>
            </a:r>
            <a:endParaRPr b="1"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You can solve the problem with a </a:t>
            </a:r>
            <a:r>
              <a:rPr lang="en" sz="1800">
                <a:solidFill>
                  <a:schemeClr val="dk1"/>
                </a:solidFill>
                <a:latin typeface="Proxima Nova"/>
                <a:ea typeface="Proxima Nova"/>
                <a:cs typeface="Proxima Nova"/>
                <a:sym typeface="Proxima Nova"/>
              </a:rPr>
              <a:t>simpler, more traditional solution</a:t>
            </a:r>
            <a:r>
              <a:rPr lang="en" sz="1800">
                <a:solidFill>
                  <a:schemeClr val="dk1"/>
                </a:solidFill>
                <a:latin typeface="Proxima Nova"/>
                <a:ea typeface="Proxima Nova"/>
                <a:cs typeface="Proxima Nova"/>
                <a:sym typeface="Proxima Nova"/>
              </a:rPr>
              <a:t>; ML is overkill.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There’s no clear problem statement to guide work.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The system isn’t ready for a sweeping launch, even if you have a team that can solve the problem. </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You don’t have enough or the right type of data to build the model — or managing that data is costly.</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94"/>
          <p:cNvSpPr txBox="1"/>
          <p:nvPr>
            <p:ph idx="4294967295" type="body"/>
          </p:nvPr>
        </p:nvSpPr>
        <p:spPr>
          <a:xfrm>
            <a:off x="861675" y="1656300"/>
            <a:ext cx="7296000" cy="1830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Many problems that ML can solve can be solved more simply </a:t>
            </a:r>
            <a:br>
              <a:rPr b="1" lang="en" sz="2000"/>
            </a:br>
            <a:r>
              <a:rPr b="1" lang="en" sz="2000"/>
              <a:t>by a human or a different type of computer program.</a:t>
            </a:r>
            <a:endParaRPr b="1" sz="2000"/>
          </a:p>
          <a:p>
            <a:pPr indent="0" lvl="0" marL="0" rtl="0" algn="ctr">
              <a:spcBef>
                <a:spcPts val="1600"/>
              </a:spcBef>
              <a:spcAft>
                <a:spcPts val="1600"/>
              </a:spcAft>
              <a:buNone/>
            </a:pPr>
            <a:r>
              <a:rPr b="1" lang="en" sz="2400">
                <a:solidFill>
                  <a:schemeClr val="dk2"/>
                </a:solidFill>
              </a:rPr>
              <a:t>Use ML only if it is a measurable, significant improvement over other solutions.</a:t>
            </a:r>
            <a:endParaRPr b="1" sz="2400">
              <a:solidFill>
                <a:schemeClr val="dk2"/>
              </a:solidFill>
            </a:endParaRPr>
          </a:p>
        </p:txBody>
      </p:sp>
      <p:sp>
        <p:nvSpPr>
          <p:cNvPr id="977" name="Google Shape;977;p9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48" name="Shape 348"/>
        <p:cNvGrpSpPr/>
        <p:nvPr/>
      </p:nvGrpSpPr>
      <p:grpSpPr>
        <a:xfrm>
          <a:off x="0" y="0"/>
          <a:ext cx="0" cy="0"/>
          <a:chOff x="0" y="0"/>
          <a:chExt cx="0" cy="0"/>
        </a:xfrm>
      </p:grpSpPr>
      <p:sp>
        <p:nvSpPr>
          <p:cNvPr id="349" name="Google Shape;349;p4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 Program Materials</a:t>
            </a:r>
            <a:endParaRPr/>
          </a:p>
        </p:txBody>
      </p:sp>
      <p:sp>
        <p:nvSpPr>
          <p:cNvPr id="350" name="Google Shape;350;p4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351" name="Google Shape;351;p41"/>
          <p:cNvGraphicFramePr/>
          <p:nvPr/>
        </p:nvGraphicFramePr>
        <p:xfrm>
          <a:off x="979500" y="937925"/>
          <a:ext cx="3000000" cy="3000000"/>
        </p:xfrm>
        <a:graphic>
          <a:graphicData uri="http://schemas.openxmlformats.org/drawingml/2006/table">
            <a:tbl>
              <a:tblPr>
                <a:noFill/>
                <a:tableStyleId>{F3C15886-9851-4EC1-BB28-9FDD6E91BA55}</a:tableStyleId>
              </a:tblPr>
              <a:tblGrid>
                <a:gridCol w="1699475"/>
                <a:gridCol w="5600725"/>
              </a:tblGrid>
              <a:tr h="381000">
                <a:tc>
                  <a:txBody>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3"/>
                        </a:rPr>
                        <a:t>Program Materials Folder</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Contains all materials for this program, including the materials listed below.</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4"/>
                        </a:rPr>
                        <a:t>High-Level Design  </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A high-level overview of the program goals and agenda.</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5"/>
                        </a:rPr>
                        <a:t>Instructor Guide</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How to adapt the material and prepare for the course.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Overview of the AI for Leaders program. </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81000">
                <a:tc>
                  <a:txBody>
                    <a:bodyPr/>
                    <a:lstStyle/>
                    <a:p>
                      <a:pPr indent="0" lvl="0" marL="0" rtl="0" algn="l">
                        <a:spcBef>
                          <a:spcPts val="0"/>
                        </a:spcBef>
                        <a:spcAft>
                          <a:spcPts val="0"/>
                        </a:spcAft>
                        <a:buNone/>
                      </a:pPr>
                      <a:r>
                        <a:rPr lang="en" u="sng">
                          <a:solidFill>
                            <a:schemeClr val="hlink"/>
                          </a:solidFill>
                          <a:latin typeface="Proxima Nova"/>
                          <a:ea typeface="Proxima Nova"/>
                          <a:cs typeface="Proxima Nova"/>
                          <a:sym typeface="Proxima Nova"/>
                          <a:hlinkClick r:id="rId6"/>
                        </a:rPr>
                        <a:t>Run of Show</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Detailed timing and instructions for the program.</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Includes a list of materials needed f</a:t>
                      </a:r>
                      <a:r>
                        <a:rPr lang="en">
                          <a:solidFill>
                            <a:schemeClr val="dk1"/>
                          </a:solidFill>
                          <a:latin typeface="Proxima Nova"/>
                          <a:ea typeface="Proxima Nova"/>
                          <a:cs typeface="Proxima Nova"/>
                          <a:sym typeface="Proxima Nova"/>
                        </a:rPr>
                        <a:t>or the program</a:t>
                      </a: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96200">
                <a:tc>
                  <a:txBody>
                    <a:bodyPr/>
                    <a:lstStyle/>
                    <a:p>
                      <a:pPr indent="0" lvl="0" marL="0" rtl="0" algn="l">
                        <a:spcBef>
                          <a:spcPts val="0"/>
                        </a:spcBef>
                        <a:spcAft>
                          <a:spcPts val="0"/>
                        </a:spcAft>
                        <a:buNone/>
                      </a:pPr>
                      <a:r>
                        <a:rPr lang="en">
                          <a:latin typeface="Proxima Nova"/>
                          <a:ea typeface="Proxima Nova"/>
                          <a:cs typeface="Proxima Nova"/>
                          <a:sym typeface="Proxima Nova"/>
                        </a:rPr>
                        <a:t>Student Materials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3F3F3"/>
                    </a:solidFill>
                  </a:tcPr>
                </a:tc>
                <a:tc>
                  <a:txBody>
                    <a:bodyPr/>
                    <a:lstStyle/>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Worksheets</a:t>
                      </a:r>
                      <a:r>
                        <a:rPr lang="en">
                          <a:latin typeface="Proxima Nova"/>
                          <a:ea typeface="Proxima Nova"/>
                          <a:cs typeface="Proxima Nova"/>
                          <a:sym typeface="Proxima Nova"/>
                        </a:rPr>
                        <a:t> participants will use throughout the program:</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u="sng">
                          <a:solidFill>
                            <a:schemeClr val="hlink"/>
                          </a:solidFill>
                          <a:latin typeface="Proxima Nova"/>
                          <a:ea typeface="Proxima Nova"/>
                          <a:cs typeface="Proxima Nova"/>
                          <a:sym typeface="Proxima Nova"/>
                          <a:hlinkClick r:id="rId7"/>
                        </a:rPr>
                        <a:t>Google Slides</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u="sng">
                          <a:solidFill>
                            <a:schemeClr val="hlink"/>
                          </a:solidFill>
                          <a:latin typeface="Proxima Nova"/>
                          <a:ea typeface="Proxima Nova"/>
                          <a:cs typeface="Proxima Nova"/>
                          <a:sym typeface="Proxima Nova"/>
                          <a:hlinkClick r:id="rId8"/>
                        </a:rPr>
                        <a:t>PowerPoint</a:t>
                      </a:r>
                      <a:r>
                        <a:rPr lang="en">
                          <a:latin typeface="Proxima Nova"/>
                          <a:ea typeface="Proxima Nova"/>
                          <a:cs typeface="Proxima Nova"/>
                          <a:sym typeface="Proxima Nova"/>
                        </a:rPr>
                        <a:t>.</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solidFill>
                            <a:schemeClr val="dk1"/>
                          </a:solidFill>
                          <a:latin typeface="Proxima Nova"/>
                          <a:ea typeface="Proxima Nova"/>
                          <a:cs typeface="Proxima Nova"/>
                          <a:sym typeface="Proxima Nova"/>
                        </a:rPr>
                        <a:t>No changes are required for the worksheets.</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u="sng">
                          <a:solidFill>
                            <a:schemeClr val="hlink"/>
                          </a:solidFill>
                          <a:latin typeface="Proxima Nova"/>
                          <a:ea typeface="Proxima Nova"/>
                          <a:cs typeface="Proxima Nova"/>
                          <a:sym typeface="Proxima Nova"/>
                          <a:hlinkClick r:id="rId9"/>
                        </a:rPr>
                        <a:t>Folder of case study PDFs</a:t>
                      </a:r>
                      <a:r>
                        <a:rPr lang="en">
                          <a:latin typeface="Proxima Nova"/>
                          <a:ea typeface="Proxima Nova"/>
                          <a:cs typeface="Proxima Nova"/>
                          <a:sym typeface="Proxima Nova"/>
                        </a:rPr>
                        <a:t> for students to use in the “Choosing AI Projects” section.</a:t>
                      </a:r>
                      <a:endParaRPr>
                        <a:latin typeface="Proxima Nova"/>
                        <a:ea typeface="Proxima Nova"/>
                        <a:cs typeface="Proxima Nova"/>
                        <a:sym typeface="Proxima Nova"/>
                      </a:endParaRPr>
                    </a:p>
                    <a:p>
                      <a:pPr indent="-317500" lvl="1" marL="914400" rtl="0" algn="l">
                        <a:spcBef>
                          <a:spcPts val="0"/>
                        </a:spcBef>
                        <a:spcAft>
                          <a:spcPts val="0"/>
                        </a:spcAft>
                        <a:buSzPts val="1400"/>
                        <a:buFont typeface="Proxima Nova"/>
                        <a:buChar char="○"/>
                      </a:pPr>
                      <a:r>
                        <a:rPr lang="en">
                          <a:latin typeface="Proxima Nova"/>
                          <a:ea typeface="Proxima Nova"/>
                          <a:cs typeface="Proxima Nova"/>
                          <a:sym typeface="Proxima Nova"/>
                        </a:rPr>
                        <a:t>Case studies can be changed or swapped for relevancy to the client’s industry.</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9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83" name="Google Shape;983;p95"/>
          <p:cNvSpPr txBox="1"/>
          <p:nvPr/>
        </p:nvSpPr>
        <p:spPr>
          <a:xfrm>
            <a:off x="1915500" y="1269825"/>
            <a:ext cx="18327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Start with this.</a:t>
            </a:r>
            <a:endParaRPr b="1" sz="1800">
              <a:latin typeface="Proxima Nova"/>
              <a:ea typeface="Proxima Nova"/>
              <a:cs typeface="Proxima Nova"/>
              <a:sym typeface="Proxima Nova"/>
            </a:endParaRPr>
          </a:p>
        </p:txBody>
      </p:sp>
      <p:grpSp>
        <p:nvGrpSpPr>
          <p:cNvPr id="984" name="Google Shape;984;p95"/>
          <p:cNvGrpSpPr/>
          <p:nvPr/>
        </p:nvGrpSpPr>
        <p:grpSpPr>
          <a:xfrm>
            <a:off x="695325" y="2121600"/>
            <a:ext cx="7753350" cy="1028125"/>
            <a:chOff x="695325" y="2270675"/>
            <a:chExt cx="7753350" cy="1028125"/>
          </a:xfrm>
        </p:grpSpPr>
        <p:pic>
          <p:nvPicPr>
            <p:cNvPr id="985" name="Google Shape;985;p95"/>
            <p:cNvPicPr preferRelativeResize="0"/>
            <p:nvPr/>
          </p:nvPicPr>
          <p:blipFill rotWithShape="1">
            <a:blip r:embed="rId3">
              <a:alphaModFix/>
            </a:blip>
            <a:srcRect b="24964" l="0" r="0" t="0"/>
            <a:stretch/>
          </p:blipFill>
          <p:spPr>
            <a:xfrm>
              <a:off x="695325" y="2270675"/>
              <a:ext cx="7753350" cy="979163"/>
            </a:xfrm>
            <a:prstGeom prst="rect">
              <a:avLst/>
            </a:prstGeom>
            <a:noFill/>
            <a:ln>
              <a:noFill/>
            </a:ln>
          </p:spPr>
        </p:pic>
        <p:sp>
          <p:nvSpPr>
            <p:cNvPr id="986" name="Google Shape;986;p95"/>
            <p:cNvSpPr/>
            <p:nvPr/>
          </p:nvSpPr>
          <p:spPr>
            <a:xfrm>
              <a:off x="5592825" y="3228000"/>
              <a:ext cx="2128200" cy="7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87" name="Google Shape;987;p95"/>
          <p:cNvCxnSpPr>
            <a:endCxn id="983" idx="1"/>
          </p:cNvCxnSpPr>
          <p:nvPr/>
        </p:nvCxnSpPr>
        <p:spPr>
          <a:xfrm rot="-5400000">
            <a:off x="957750" y="1648125"/>
            <a:ext cx="1087800" cy="827700"/>
          </a:xfrm>
          <a:prstGeom prst="curvedConnector2">
            <a:avLst/>
          </a:prstGeom>
          <a:noFill/>
          <a:ln cap="flat" cmpd="sng" w="19050">
            <a:solidFill>
              <a:srgbClr val="000000"/>
            </a:solidFill>
            <a:prstDash val="solid"/>
            <a:round/>
            <a:headEnd len="med" w="med" type="triangle"/>
            <a:tailEnd len="med" w="med" type="none"/>
          </a:ln>
        </p:spPr>
      </p:cxnSp>
      <p:sp>
        <p:nvSpPr>
          <p:cNvPr id="988" name="Google Shape;988;p95"/>
          <p:cNvSpPr txBox="1"/>
          <p:nvPr/>
        </p:nvSpPr>
        <p:spPr>
          <a:xfrm>
            <a:off x="5181325" y="3750075"/>
            <a:ext cx="1832700" cy="49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Not</a:t>
            </a:r>
            <a:r>
              <a:rPr b="1" lang="en" sz="1800">
                <a:latin typeface="Proxima Nova"/>
                <a:ea typeface="Proxima Nova"/>
                <a:cs typeface="Proxima Nova"/>
                <a:sym typeface="Proxima Nova"/>
              </a:rPr>
              <a:t> with this.</a:t>
            </a:r>
            <a:endParaRPr b="1" sz="1800">
              <a:latin typeface="Proxima Nova"/>
              <a:ea typeface="Proxima Nova"/>
              <a:cs typeface="Proxima Nova"/>
              <a:sym typeface="Proxima Nova"/>
            </a:endParaRPr>
          </a:p>
        </p:txBody>
      </p:sp>
      <p:cxnSp>
        <p:nvCxnSpPr>
          <p:cNvPr id="989" name="Google Shape;989;p95"/>
          <p:cNvCxnSpPr>
            <a:stCxn id="988" idx="3"/>
            <a:endCxn id="986" idx="3"/>
          </p:cNvCxnSpPr>
          <p:nvPr/>
        </p:nvCxnSpPr>
        <p:spPr>
          <a:xfrm flipH="1" rot="10800000">
            <a:off x="7014025" y="3114225"/>
            <a:ext cx="707100" cy="884100"/>
          </a:xfrm>
          <a:prstGeom prst="curvedConnector3">
            <a:avLst>
              <a:gd fmla="val 83492" name="adj1"/>
            </a:avLst>
          </a:prstGeom>
          <a:noFill/>
          <a:ln cap="flat" cmpd="sng" w="19050">
            <a:solidFill>
              <a:srgbClr val="000000"/>
            </a:solidFill>
            <a:prstDash val="solid"/>
            <a:round/>
            <a:headEnd len="med" w="med" type="none"/>
            <a:tailEnd len="med" w="med" type="triangle"/>
          </a:ln>
        </p:spPr>
      </p:cxnSp>
      <p:sp>
        <p:nvSpPr>
          <p:cNvPr id="990" name="Google Shape;990;p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Try to Do It All</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96"/>
          <p:cNvSpPr txBox="1"/>
          <p:nvPr>
            <p:ph type="title"/>
          </p:nvPr>
        </p:nvSpPr>
        <p:spPr>
          <a:xfrm>
            <a:off x="457199" y="257250"/>
            <a:ext cx="36918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ML Project Checklist</a:t>
            </a:r>
            <a:endParaRPr/>
          </a:p>
        </p:txBody>
      </p:sp>
      <p:sp>
        <p:nvSpPr>
          <p:cNvPr id="996" name="Google Shape;996;p96"/>
          <p:cNvSpPr txBox="1"/>
          <p:nvPr/>
        </p:nvSpPr>
        <p:spPr>
          <a:xfrm>
            <a:off x="457225" y="1134425"/>
            <a:ext cx="37887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A</a:t>
            </a:r>
            <a:r>
              <a:rPr b="1" lang="en" sz="1600">
                <a:solidFill>
                  <a:srgbClr val="FFFFFF"/>
                </a:solidFill>
                <a:latin typeface="Proxima Nova"/>
                <a:ea typeface="Proxima Nova"/>
                <a:cs typeface="Proxima Nova"/>
                <a:sym typeface="Proxima Nova"/>
              </a:rPr>
              <a:t> Good ML Project:</a:t>
            </a:r>
            <a:endParaRPr b="1" sz="1600">
              <a:solidFill>
                <a:srgbClr val="FFFFFF"/>
              </a:solidFill>
              <a:latin typeface="Proxima Nova"/>
              <a:ea typeface="Proxima Nova"/>
              <a:cs typeface="Proxima Nova"/>
              <a:sym typeface="Proxima Nova"/>
            </a:endParaRPr>
          </a:p>
          <a:p>
            <a:pPr indent="-330200" lvl="0" marL="457200" rtl="0" algn="l">
              <a:lnSpc>
                <a:spcPct val="115000"/>
              </a:lnSpc>
              <a:spcBef>
                <a:spcPts val="160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Does the project give you a </a:t>
            </a:r>
            <a:r>
              <a:rPr b="1" lang="en" sz="1600">
                <a:solidFill>
                  <a:srgbClr val="FFFFFF"/>
                </a:solidFill>
                <a:latin typeface="Proxima Nova"/>
                <a:ea typeface="Proxima Nova"/>
                <a:cs typeface="Proxima Nova"/>
                <a:sym typeface="Proxima Nova"/>
              </a:rPr>
              <a:t>quick win</a:t>
            </a:r>
            <a:r>
              <a:rPr lang="en" sz="1600">
                <a:solidFill>
                  <a:srgbClr val="FFFFFF"/>
                </a:solidFill>
                <a:latin typeface="Proxima Nova"/>
                <a:ea typeface="Proxima Nova"/>
                <a:cs typeface="Proxima Nova"/>
                <a:sym typeface="Proxima Nova"/>
              </a:rPr>
              <a:t>?</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Will the project create </a:t>
            </a:r>
            <a:r>
              <a:rPr b="1" lang="en" sz="1600">
                <a:solidFill>
                  <a:srgbClr val="FFFFFF"/>
                </a:solidFill>
                <a:latin typeface="Proxima Nova"/>
                <a:ea typeface="Proxima Nova"/>
                <a:cs typeface="Proxima Nova"/>
                <a:sym typeface="Proxima Nova"/>
              </a:rPr>
              <a:t>value </a:t>
            </a:r>
            <a:r>
              <a:rPr lang="en" sz="1600">
                <a:solidFill>
                  <a:srgbClr val="FFFFFF"/>
                </a:solidFill>
                <a:latin typeface="Proxima Nova"/>
                <a:ea typeface="Proxima Nova"/>
                <a:cs typeface="Proxima Nova"/>
                <a:sym typeface="Proxima Nova"/>
              </a:rPr>
              <a:t>for internal or external customers? </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Is the project the right size, </a:t>
            </a:r>
            <a:r>
              <a:rPr b="1" lang="en" sz="1600">
                <a:solidFill>
                  <a:srgbClr val="FFFFFF"/>
                </a:solidFill>
                <a:latin typeface="Proxima Nova"/>
                <a:ea typeface="Proxima Nova"/>
                <a:cs typeface="Proxima Nova"/>
                <a:sym typeface="Proxima Nova"/>
              </a:rPr>
              <a:t>not </a:t>
            </a:r>
            <a:r>
              <a:rPr b="1" lang="en" sz="1600">
                <a:solidFill>
                  <a:srgbClr val="FFFFFF"/>
                </a:solidFill>
                <a:latin typeface="Proxima Nova"/>
                <a:ea typeface="Proxima Nova"/>
                <a:cs typeface="Proxima Nova"/>
                <a:sym typeface="Proxima Nova"/>
              </a:rPr>
              <a:t>too trivial or too unwieldy</a:t>
            </a:r>
            <a:r>
              <a:rPr lang="en" sz="1600">
                <a:solidFill>
                  <a:srgbClr val="FFFFFF"/>
                </a:solidFill>
                <a:latin typeface="Proxima Nova"/>
                <a:ea typeface="Proxima Nova"/>
                <a:cs typeface="Proxima Nova"/>
                <a:sym typeface="Proxima Nova"/>
              </a:rPr>
              <a:t>?</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Do we have the </a:t>
            </a:r>
            <a:r>
              <a:rPr b="1" lang="en" sz="1600">
                <a:solidFill>
                  <a:srgbClr val="FFFFFF"/>
                </a:solidFill>
                <a:latin typeface="Proxima Nova"/>
                <a:ea typeface="Proxima Nova"/>
                <a:cs typeface="Proxima Nova"/>
                <a:sym typeface="Proxima Nova"/>
              </a:rPr>
              <a:t>data</a:t>
            </a:r>
            <a:r>
              <a:rPr lang="en" sz="1600">
                <a:solidFill>
                  <a:srgbClr val="FFFFFF"/>
                </a:solidFill>
                <a:latin typeface="Proxima Nova"/>
                <a:ea typeface="Proxima Nova"/>
                <a:cs typeface="Proxima Nova"/>
                <a:sym typeface="Proxima Nova"/>
              </a:rPr>
              <a:t> we need in the format we need it?</a:t>
            </a:r>
            <a:endParaRPr sz="1600">
              <a:solidFill>
                <a:srgbClr val="FFFFFF"/>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FFFFFF"/>
              </a:buClr>
              <a:buSzPts val="1600"/>
              <a:buFont typeface="Proxima Nova"/>
              <a:buChar char="❏"/>
            </a:pPr>
            <a:r>
              <a:rPr lang="en" sz="1600">
                <a:solidFill>
                  <a:srgbClr val="FFFFFF"/>
                </a:solidFill>
                <a:latin typeface="Proxima Nova"/>
                <a:ea typeface="Proxima Nova"/>
                <a:cs typeface="Proxima Nova"/>
                <a:sym typeface="Proxima Nova"/>
              </a:rPr>
              <a:t>Are we </a:t>
            </a:r>
            <a:r>
              <a:rPr b="1" lang="en" sz="1600">
                <a:solidFill>
                  <a:srgbClr val="FFFFFF"/>
                </a:solidFill>
                <a:latin typeface="Proxima Nova"/>
                <a:ea typeface="Proxima Nova"/>
                <a:cs typeface="Proxima Nova"/>
                <a:sym typeface="Proxima Nova"/>
              </a:rPr>
              <a:t>unable</a:t>
            </a:r>
            <a:r>
              <a:rPr lang="en" sz="1600">
                <a:solidFill>
                  <a:srgbClr val="FFFFFF"/>
                </a:solidFill>
                <a:latin typeface="Proxima Nova"/>
                <a:ea typeface="Proxima Nova"/>
                <a:cs typeface="Proxima Nova"/>
                <a:sym typeface="Proxima Nova"/>
              </a:rPr>
              <a:t> to solve the problem with current approaches?</a:t>
            </a:r>
            <a:endParaRPr sz="1600">
              <a:solidFill>
                <a:srgbClr val="FFFFFF"/>
              </a:solidFill>
              <a:latin typeface="Proxima Nova"/>
              <a:ea typeface="Proxima Nova"/>
              <a:cs typeface="Proxima Nova"/>
              <a:sym typeface="Proxima Nova"/>
            </a:endParaRPr>
          </a:p>
        </p:txBody>
      </p:sp>
      <p:sp>
        <p:nvSpPr>
          <p:cNvPr id="997" name="Google Shape;997;p96"/>
          <p:cNvSpPr txBox="1"/>
          <p:nvPr/>
        </p:nvSpPr>
        <p:spPr>
          <a:xfrm>
            <a:off x="4830875" y="1134425"/>
            <a:ext cx="3855900" cy="3416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A Bad</a:t>
            </a:r>
            <a:r>
              <a:rPr b="1" lang="en" sz="1600">
                <a:latin typeface="Proxima Nova"/>
                <a:ea typeface="Proxima Nova"/>
                <a:cs typeface="Proxima Nova"/>
                <a:sym typeface="Proxima Nova"/>
              </a:rPr>
              <a:t> ML Project:</a:t>
            </a:r>
            <a:endParaRPr b="1" sz="1600">
              <a:latin typeface="Proxima Nova"/>
              <a:ea typeface="Proxima Nova"/>
              <a:cs typeface="Proxima Nova"/>
              <a:sym typeface="Proxima Nova"/>
            </a:endParaRPr>
          </a:p>
          <a:p>
            <a:pPr indent="-330200" lvl="0" marL="457200" rtl="0" algn="l">
              <a:lnSpc>
                <a:spcPct val="115000"/>
              </a:lnSpc>
              <a:spcBef>
                <a:spcPts val="1600"/>
              </a:spcBef>
              <a:spcAft>
                <a:spcPts val="0"/>
              </a:spcAft>
              <a:buSzPts val="1600"/>
              <a:buFont typeface="Proxima Nova"/>
              <a:buChar char="❏"/>
            </a:pPr>
            <a:r>
              <a:rPr lang="en" sz="1600">
                <a:latin typeface="Proxima Nova"/>
                <a:ea typeface="Proxima Nova"/>
                <a:cs typeface="Proxima Nova"/>
                <a:sym typeface="Proxima Nova"/>
              </a:rPr>
              <a:t>Lack of </a:t>
            </a:r>
            <a:r>
              <a:rPr lang="en" sz="1600">
                <a:latin typeface="Proxima Nova"/>
                <a:ea typeface="Proxima Nova"/>
                <a:cs typeface="Proxima Nova"/>
                <a:sym typeface="Proxima Nova"/>
              </a:rPr>
              <a:t>defined</a:t>
            </a:r>
            <a:r>
              <a:rPr b="1" lang="en" sz="1600">
                <a:latin typeface="Proxima Nova"/>
                <a:ea typeface="Proxima Nova"/>
                <a:cs typeface="Proxima Nova"/>
                <a:sym typeface="Proxima Nova"/>
              </a:rPr>
              <a:t> </a:t>
            </a:r>
            <a:r>
              <a:rPr b="1" lang="en" sz="1600">
                <a:latin typeface="Proxima Nova"/>
                <a:ea typeface="Proxima Nova"/>
                <a:cs typeface="Proxima Nova"/>
                <a:sym typeface="Proxima Nova"/>
              </a:rPr>
              <a:t>success criteria</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Lack of </a:t>
            </a:r>
            <a:r>
              <a:rPr b="1" lang="en" sz="1600">
                <a:latin typeface="Proxima Nova"/>
                <a:ea typeface="Proxima Nova"/>
                <a:cs typeface="Proxima Nova"/>
                <a:sym typeface="Proxima Nova"/>
              </a:rPr>
              <a:t>clear problem statement</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Unreasonable executive </a:t>
            </a:r>
            <a:r>
              <a:rPr b="1" lang="en" sz="1600">
                <a:latin typeface="Proxima Nova"/>
                <a:ea typeface="Proxima Nova"/>
                <a:cs typeface="Proxima Nova"/>
                <a:sym typeface="Proxima Nova"/>
              </a:rPr>
              <a:t>expectations</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Lack of </a:t>
            </a:r>
            <a:r>
              <a:rPr b="1" lang="en" sz="1600">
                <a:latin typeface="Proxima Nova"/>
                <a:ea typeface="Proxima Nova"/>
                <a:cs typeface="Proxima Nova"/>
                <a:sym typeface="Proxima Nova"/>
              </a:rPr>
              <a:t>clean, labeled, accessible data</a:t>
            </a:r>
            <a:r>
              <a:rPr lang="en" sz="1600">
                <a:latin typeface="Proxima Nova"/>
                <a:ea typeface="Proxima Nova"/>
                <a:cs typeface="Proxima Nova"/>
                <a:sym typeface="Proxima Nova"/>
              </a:rPr>
              <a:t> available.</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A simpler solution can be created </a:t>
            </a:r>
            <a:r>
              <a:rPr b="1" lang="en" sz="1600">
                <a:latin typeface="Proxima Nova"/>
                <a:ea typeface="Proxima Nova"/>
                <a:cs typeface="Proxima Nova"/>
                <a:sym typeface="Proxima Nova"/>
              </a:rPr>
              <a:t>without using machine learning</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p:txBody>
      </p:sp>
      <p:sp>
        <p:nvSpPr>
          <p:cNvPr id="998" name="Google Shape;998;p96"/>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02" name="Shape 1002"/>
        <p:cNvGrpSpPr/>
        <p:nvPr/>
      </p:nvGrpSpPr>
      <p:grpSpPr>
        <a:xfrm>
          <a:off x="0" y="0"/>
          <a:ext cx="0" cy="0"/>
          <a:chOff x="0" y="0"/>
          <a:chExt cx="0" cy="0"/>
        </a:xfrm>
      </p:grpSpPr>
      <p:sp>
        <p:nvSpPr>
          <p:cNvPr id="1003" name="Google Shape;1003;p97"/>
          <p:cNvSpPr txBox="1"/>
          <p:nvPr>
            <p:ph type="title"/>
          </p:nvPr>
        </p:nvSpPr>
        <p:spPr>
          <a:xfrm>
            <a:off x="8271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Evaluation</a:t>
            </a:r>
            <a:endParaRPr/>
          </a:p>
        </p:txBody>
      </p:sp>
      <p:sp>
        <p:nvSpPr>
          <p:cNvPr id="1004" name="Google Shape;1004;p97"/>
          <p:cNvSpPr txBox="1"/>
          <p:nvPr>
            <p:ph idx="1" type="body"/>
          </p:nvPr>
        </p:nvSpPr>
        <p:spPr>
          <a:xfrm>
            <a:off x="805900" y="832800"/>
            <a:ext cx="7881000" cy="3093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In this exercise, students will continue refining their list of ML problems and narrow them down to 1–2 key problems (from 5–10 previously). </a:t>
            </a:r>
            <a:r>
              <a:rPr b="1" lang="en" sz="1200"/>
              <a:t>Students should work with the same group as they have in the previous exercises.</a:t>
            </a:r>
            <a:endParaRPr b="1" sz="1200"/>
          </a:p>
          <a:p>
            <a:pPr indent="0" lvl="0" marL="0" rtl="0" algn="l">
              <a:lnSpc>
                <a:spcPct val="100000"/>
              </a:lnSpc>
              <a:spcBef>
                <a:spcPts val="1600"/>
              </a:spcBef>
              <a:spcAft>
                <a:spcPts val="0"/>
              </a:spcAft>
              <a:buNone/>
            </a:pPr>
            <a:r>
              <a:rPr lang="en" sz="1200"/>
              <a:t>Based on their earlier prioritization, the data considerations they brainstormed, and their understanding of how businesses are using ML (from the case study discussion), they should evaluate each item they have against the ML project checklist.</a:t>
            </a:r>
            <a:endParaRPr sz="1200"/>
          </a:p>
          <a:p>
            <a:pPr indent="0" lvl="0" marL="0" rtl="0" algn="l">
              <a:lnSpc>
                <a:spcPct val="100000"/>
              </a:lnSpc>
              <a:spcBef>
                <a:spcPts val="1600"/>
              </a:spcBef>
              <a:spcAft>
                <a:spcPts val="0"/>
              </a:spcAft>
              <a:buNone/>
            </a:pPr>
            <a:r>
              <a:rPr lang="en" sz="1200"/>
              <a:t>Based on their evaluation, students should narrow down the list to 1–2 problems that seem the most promising, valuable, and feasible.</a:t>
            </a:r>
            <a:endParaRPr sz="1200"/>
          </a:p>
          <a:p>
            <a:pPr indent="0" lvl="0" marL="0" rtl="0" algn="l">
              <a:lnSpc>
                <a:spcPct val="100000"/>
              </a:lnSpc>
              <a:spcBef>
                <a:spcPts val="1600"/>
              </a:spcBef>
              <a:spcAft>
                <a:spcPts val="0"/>
              </a:spcAft>
              <a:buNone/>
            </a:pPr>
            <a:r>
              <a:rPr lang="en" sz="1200"/>
              <a:t>To debrief, have each group share out their prioritized problem(s) and why they chose to prioritize it.</a:t>
            </a:r>
            <a:endParaRPr sz="1200"/>
          </a:p>
          <a:p>
            <a:pPr indent="0" lvl="0" marL="0" rtl="0" algn="l">
              <a:lnSpc>
                <a:spcPct val="100000"/>
              </a:lnSpc>
              <a:spcBef>
                <a:spcPts val="1600"/>
              </a:spcBef>
              <a:spcAft>
                <a:spcPts val="0"/>
              </a:spcAft>
              <a:buNone/>
            </a:pPr>
            <a:r>
              <a:rPr lang="en" sz="1200">
                <a:solidFill>
                  <a:schemeClr val="dk1"/>
                </a:solidFill>
              </a:rPr>
              <a:t>Students can use pages 5–6 of their </a:t>
            </a:r>
            <a:r>
              <a:rPr lang="en" sz="1200" u="sng">
                <a:solidFill>
                  <a:schemeClr val="hlink"/>
                </a:solidFill>
                <a:hlinkClick r:id="rId3"/>
              </a:rPr>
              <a:t>worksheets</a:t>
            </a:r>
            <a:r>
              <a:rPr lang="en" sz="1200">
                <a:solidFill>
                  <a:schemeClr val="dk1"/>
                </a:solidFill>
              </a:rPr>
              <a:t> for the exercise.</a:t>
            </a:r>
            <a:endParaRPr sz="12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b="1" lang="en" sz="1200">
                <a:solidFill>
                  <a:schemeClr val="dk1"/>
                </a:solidFill>
                <a:highlight>
                  <a:srgbClr val="FFDB00"/>
                </a:highlight>
              </a:rPr>
              <a:t>For remote classrooms:</a:t>
            </a:r>
            <a:endParaRPr sz="12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Set up breakout rooms for student groups. Take a screenshot of the slide and post it in the Slack channel before opening the rooms.</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When there is only one minute left to go (at the 60-second mark), send a message to all rooms: “Start to wrap up your discussions. Rooms will close in one minute!”</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For the debrief, bring students back to the main room and invite students to come off mute to share their answers.</a:t>
            </a:r>
            <a:endParaRPr sz="1200">
              <a:solidFill>
                <a:schemeClr val="dk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98"/>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Evaluation</a:t>
            </a:r>
            <a:endParaRPr/>
          </a:p>
        </p:txBody>
      </p:sp>
      <p:sp>
        <p:nvSpPr>
          <p:cNvPr id="1010" name="Google Shape;1010;p98"/>
          <p:cNvSpPr txBox="1"/>
          <p:nvPr>
            <p:ph idx="1" type="body"/>
          </p:nvPr>
        </p:nvSpPr>
        <p:spPr>
          <a:xfrm>
            <a:off x="457200" y="1357775"/>
            <a:ext cx="8229600" cy="32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Return to the 5–10 problems you prioritized earlier in class, as well as the data considerations you worked through. </a:t>
            </a:r>
            <a:endParaRPr/>
          </a:p>
          <a:p>
            <a:pPr indent="0" lvl="0" marL="0" rtl="0" algn="l">
              <a:spcBef>
                <a:spcPts val="1000"/>
              </a:spcBef>
              <a:spcAft>
                <a:spcPts val="0"/>
              </a:spcAft>
              <a:buNone/>
            </a:pPr>
            <a:r>
              <a:rPr b="1" lang="en"/>
              <a:t>Evaluate the problems against the checklist:</a:t>
            </a:r>
            <a:endParaRPr b="1"/>
          </a:p>
          <a:p>
            <a:pPr indent="-330200" lvl="0" marL="457200" rtl="0" algn="l">
              <a:spcBef>
                <a:spcPts val="1000"/>
              </a:spcBef>
              <a:spcAft>
                <a:spcPts val="0"/>
              </a:spcAft>
              <a:buSzPts val="1600"/>
              <a:buChar char="❏"/>
            </a:pPr>
            <a:r>
              <a:rPr lang="en" sz="1600"/>
              <a:t>Does the project give you a quick win?</a:t>
            </a:r>
            <a:endParaRPr sz="1600"/>
          </a:p>
          <a:p>
            <a:pPr indent="-330200" lvl="0" marL="457200" rtl="0" algn="l">
              <a:spcBef>
                <a:spcPts val="0"/>
              </a:spcBef>
              <a:spcAft>
                <a:spcPts val="0"/>
              </a:spcAft>
              <a:buSzPts val="1600"/>
              <a:buChar char="❏"/>
            </a:pPr>
            <a:r>
              <a:rPr lang="en" sz="1600"/>
              <a:t>Will the project create value for internal or external customers? </a:t>
            </a:r>
            <a:endParaRPr sz="1600"/>
          </a:p>
          <a:p>
            <a:pPr indent="-330200" lvl="0" marL="457200" rtl="0" algn="l">
              <a:spcBef>
                <a:spcPts val="0"/>
              </a:spcBef>
              <a:spcAft>
                <a:spcPts val="0"/>
              </a:spcAft>
              <a:buSzPts val="1600"/>
              <a:buChar char="❏"/>
            </a:pPr>
            <a:r>
              <a:rPr lang="en" sz="1600"/>
              <a:t>Is the project the right size, not too trivial or too unwieldy?</a:t>
            </a:r>
            <a:endParaRPr sz="1600"/>
          </a:p>
          <a:p>
            <a:pPr indent="-330200" lvl="0" marL="457200" rtl="0" algn="l">
              <a:spcBef>
                <a:spcPts val="0"/>
              </a:spcBef>
              <a:spcAft>
                <a:spcPts val="0"/>
              </a:spcAft>
              <a:buSzPts val="1600"/>
              <a:buChar char="❏"/>
            </a:pPr>
            <a:r>
              <a:rPr lang="en" sz="1600"/>
              <a:t>Do we have the data we need in the format we need it?</a:t>
            </a:r>
            <a:endParaRPr sz="1600"/>
          </a:p>
          <a:p>
            <a:pPr indent="-330200" lvl="0" marL="457200" rtl="0" algn="l">
              <a:spcBef>
                <a:spcPts val="0"/>
              </a:spcBef>
              <a:spcAft>
                <a:spcPts val="0"/>
              </a:spcAft>
              <a:buSzPts val="1600"/>
              <a:buChar char="❏"/>
            </a:pPr>
            <a:r>
              <a:rPr lang="en" sz="1600"/>
              <a:t>Are we unable to solve the problem with current approaches?</a:t>
            </a:r>
            <a:endParaRPr sz="1600"/>
          </a:p>
          <a:p>
            <a:pPr indent="0" lvl="0" marL="0" rtl="0" algn="l">
              <a:spcBef>
                <a:spcPts val="1000"/>
              </a:spcBef>
              <a:spcAft>
                <a:spcPts val="1000"/>
              </a:spcAft>
              <a:buNone/>
            </a:pPr>
            <a:r>
              <a:rPr lang="en">
                <a:solidFill>
                  <a:schemeClr val="dk1"/>
                </a:solidFill>
              </a:rPr>
              <a:t>Then, based on your evaluation, </a:t>
            </a:r>
            <a:r>
              <a:rPr b="1" lang="en">
                <a:solidFill>
                  <a:schemeClr val="dk1"/>
                </a:solidFill>
              </a:rPr>
              <a:t>narrow the list down to one or two problems</a:t>
            </a:r>
            <a:r>
              <a:rPr lang="en">
                <a:solidFill>
                  <a:schemeClr val="dk1"/>
                </a:solidFill>
              </a:rPr>
              <a:t> that you could solve using ML.</a:t>
            </a:r>
            <a:endParaRPr>
              <a:solidFill>
                <a:schemeClr val="dk1"/>
              </a:solidFill>
            </a:endParaRPr>
          </a:p>
        </p:txBody>
      </p:sp>
      <p:sp>
        <p:nvSpPr>
          <p:cNvPr id="1011" name="Google Shape;1011;p9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a:t>
            </a:r>
            <a:r>
              <a:rPr lang="en"/>
              <a:t>Minutes</a:t>
            </a:r>
            <a:endParaRPr/>
          </a:p>
        </p:txBody>
      </p:sp>
      <p:sp>
        <p:nvSpPr>
          <p:cNvPr id="1012" name="Google Shape;1012;p98"/>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98"/>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Pages 5–6</a:t>
            </a:r>
            <a:endParaRPr b="1" sz="1000">
              <a:latin typeface="Proxima Nova"/>
              <a:ea typeface="Proxima Nova"/>
              <a:cs typeface="Proxima Nova"/>
              <a:sym typeface="Proxima Nova"/>
            </a:endParaRPr>
          </a:p>
        </p:txBody>
      </p:sp>
      <p:pic>
        <p:nvPicPr>
          <p:cNvPr id="1014" name="Google Shape;1014;p98"/>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99"/>
          <p:cNvSpPr txBox="1"/>
          <p:nvPr>
            <p:ph idx="1" type="body"/>
          </p:nvPr>
        </p:nvSpPr>
        <p:spPr>
          <a:xfrm>
            <a:off x="457200" y="1203125"/>
            <a:ext cx="8229600" cy="2562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Time to share with the class:</a:t>
            </a:r>
            <a:endParaRPr sz="2400"/>
          </a:p>
          <a:p>
            <a:pPr indent="0" lvl="0" marL="0" rtl="0" algn="ctr">
              <a:spcBef>
                <a:spcPts val="1600"/>
              </a:spcBef>
              <a:spcAft>
                <a:spcPts val="1600"/>
              </a:spcAft>
              <a:buNone/>
            </a:pPr>
            <a:r>
              <a:rPr b="1" lang="en" sz="2400"/>
              <a:t>What did you prioritize? </a:t>
            </a:r>
            <a:endParaRPr b="1" sz="2400"/>
          </a:p>
        </p:txBody>
      </p:sp>
      <p:sp>
        <p:nvSpPr>
          <p:cNvPr id="1020" name="Google Shape;1020;p9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Evaluation</a:t>
            </a:r>
            <a:endParaRPr/>
          </a:p>
        </p:txBody>
      </p:sp>
      <p:sp>
        <p:nvSpPr>
          <p:cNvPr id="1021" name="Google Shape;1021;p9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pic>
        <p:nvPicPr>
          <p:cNvPr id="1022" name="Google Shape;1022;p99"/>
          <p:cNvPicPr preferRelativeResize="0"/>
          <p:nvPr/>
        </p:nvPicPr>
        <p:blipFill>
          <a:blip r:embed="rId3">
            <a:alphaModFix/>
          </a:blip>
          <a:stretch>
            <a:fillRect/>
          </a:stretch>
        </p:blipFill>
        <p:spPr>
          <a:xfrm>
            <a:off x="3349303" y="2319300"/>
            <a:ext cx="2445400" cy="2508649"/>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Collaborating With Data Scientists</a:t>
            </a:r>
            <a:endParaRPr/>
          </a:p>
        </p:txBody>
      </p:sp>
      <p:sp>
        <p:nvSpPr>
          <p:cNvPr id="1028" name="Google Shape;1028;p100"/>
          <p:cNvSpPr/>
          <p:nvPr/>
        </p:nvSpPr>
        <p:spPr>
          <a:xfrm>
            <a:off x="1748847" y="2826769"/>
            <a:ext cx="5929500" cy="7980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400"/>
              <a:buFont typeface="Arial"/>
              <a:buNone/>
            </a:pPr>
            <a:r>
              <a:rPr lang="en" sz="1600">
                <a:solidFill>
                  <a:schemeClr val="dk1"/>
                </a:solidFill>
                <a:latin typeface="Proxima Nova"/>
                <a:ea typeface="Proxima Nova"/>
                <a:cs typeface="Proxima Nova"/>
                <a:sym typeface="Proxima Nova"/>
              </a:rPr>
              <a:t>Come with problems and design the solution together; don’t prescribe it.</a:t>
            </a:r>
            <a:endParaRPr i="0" sz="1600" u="none" cap="none" strike="noStrike">
              <a:solidFill>
                <a:srgbClr val="000000"/>
              </a:solidFill>
              <a:latin typeface="Proxima Nova"/>
              <a:ea typeface="Proxima Nova"/>
              <a:cs typeface="Proxima Nova"/>
              <a:sym typeface="Proxima Nova"/>
            </a:endParaRPr>
          </a:p>
        </p:txBody>
      </p:sp>
      <p:sp>
        <p:nvSpPr>
          <p:cNvPr id="1029" name="Google Shape;1029;p100"/>
          <p:cNvSpPr/>
          <p:nvPr/>
        </p:nvSpPr>
        <p:spPr>
          <a:xfrm>
            <a:off x="1748750" y="3724150"/>
            <a:ext cx="5929500" cy="7980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Clr>
                <a:schemeClr val="dk1"/>
              </a:buClr>
              <a:buSzPts val="1400"/>
              <a:buFont typeface="Arial"/>
              <a:buNone/>
            </a:pPr>
            <a:r>
              <a:rPr lang="en" sz="1600">
                <a:solidFill>
                  <a:schemeClr val="dk1"/>
                </a:solidFill>
                <a:latin typeface="Proxima Nova"/>
                <a:ea typeface="Proxima Nova"/>
                <a:cs typeface="Proxima Nova"/>
                <a:sym typeface="Proxima Nova"/>
              </a:rPr>
              <a:t>Understand the machine learning process and workflow to build empathy for their world.</a:t>
            </a:r>
            <a:endParaRPr sz="1600">
              <a:latin typeface="Proxima Nova"/>
              <a:ea typeface="Proxima Nova"/>
              <a:cs typeface="Proxima Nova"/>
              <a:sym typeface="Proxima Nova"/>
            </a:endParaRPr>
          </a:p>
        </p:txBody>
      </p:sp>
      <p:sp>
        <p:nvSpPr>
          <p:cNvPr id="1030" name="Google Shape;1030;p100"/>
          <p:cNvSpPr/>
          <p:nvPr/>
        </p:nvSpPr>
        <p:spPr>
          <a:xfrm>
            <a:off x="1748857" y="1929400"/>
            <a:ext cx="5929500" cy="798000"/>
          </a:xfrm>
          <a:prstGeom prst="roundRect">
            <a:avLst>
              <a:gd fmla="val 16667" name="adj"/>
            </a:avLst>
          </a:prstGeom>
          <a:solidFill>
            <a:srgbClr val="FFFF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15000"/>
              </a:lnSpc>
              <a:spcBef>
                <a:spcPts val="0"/>
              </a:spcBef>
              <a:spcAft>
                <a:spcPts val="0"/>
              </a:spcAft>
              <a:buClr>
                <a:srgbClr val="000000"/>
              </a:buClr>
              <a:buSzPts val="1400"/>
              <a:buFont typeface="Arial"/>
              <a:buNone/>
            </a:pPr>
            <a:r>
              <a:rPr lang="en" sz="1600">
                <a:latin typeface="Proxima Nova"/>
                <a:ea typeface="Proxima Nova"/>
                <a:cs typeface="Proxima Nova"/>
                <a:sym typeface="Proxima Nova"/>
              </a:rPr>
              <a:t>Identify the problem you want to solve, value you want to create, and what success looks like.</a:t>
            </a:r>
            <a:endParaRPr i="0" sz="1600" u="none" cap="none" strike="noStrike">
              <a:solidFill>
                <a:srgbClr val="000000"/>
              </a:solidFill>
              <a:latin typeface="Proxima Nova"/>
              <a:ea typeface="Proxima Nova"/>
              <a:cs typeface="Proxima Nova"/>
              <a:sym typeface="Proxima Nova"/>
            </a:endParaRPr>
          </a:p>
        </p:txBody>
      </p:sp>
      <p:sp>
        <p:nvSpPr>
          <p:cNvPr id="1031" name="Google Shape;1031;p100"/>
          <p:cNvSpPr/>
          <p:nvPr/>
        </p:nvSpPr>
        <p:spPr>
          <a:xfrm>
            <a:off x="1465638" y="2040850"/>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00"/>
          <p:cNvSpPr txBox="1"/>
          <p:nvPr/>
        </p:nvSpPr>
        <p:spPr>
          <a:xfrm>
            <a:off x="1506599" y="1994703"/>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1</a:t>
            </a:r>
            <a:endParaRPr b="1" i="0" sz="2800" u="none" cap="none" strike="noStrike">
              <a:solidFill>
                <a:srgbClr val="FFFFFF"/>
              </a:solidFill>
              <a:latin typeface="Proxima Nova"/>
              <a:ea typeface="Proxima Nova"/>
              <a:cs typeface="Proxima Nova"/>
              <a:sym typeface="Proxima Nova"/>
            </a:endParaRPr>
          </a:p>
        </p:txBody>
      </p:sp>
      <p:sp>
        <p:nvSpPr>
          <p:cNvPr id="1033" name="Google Shape;1033;p100"/>
          <p:cNvSpPr/>
          <p:nvPr/>
        </p:nvSpPr>
        <p:spPr>
          <a:xfrm>
            <a:off x="1465638" y="2958913"/>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00"/>
          <p:cNvSpPr txBox="1"/>
          <p:nvPr/>
        </p:nvSpPr>
        <p:spPr>
          <a:xfrm>
            <a:off x="1506599" y="2921115"/>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2</a:t>
            </a:r>
            <a:endParaRPr b="1" i="0" sz="2800" u="none" cap="none" strike="noStrike">
              <a:solidFill>
                <a:srgbClr val="FFFFFF"/>
              </a:solidFill>
              <a:latin typeface="Proxima Nova"/>
              <a:ea typeface="Proxima Nova"/>
              <a:cs typeface="Proxima Nova"/>
              <a:sym typeface="Proxima Nova"/>
            </a:endParaRPr>
          </a:p>
        </p:txBody>
      </p:sp>
      <p:sp>
        <p:nvSpPr>
          <p:cNvPr id="1035" name="Google Shape;1035;p100"/>
          <p:cNvSpPr/>
          <p:nvPr/>
        </p:nvSpPr>
        <p:spPr>
          <a:xfrm>
            <a:off x="1465638" y="3885338"/>
            <a:ext cx="533700" cy="5337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00"/>
          <p:cNvSpPr txBox="1"/>
          <p:nvPr/>
        </p:nvSpPr>
        <p:spPr>
          <a:xfrm>
            <a:off x="1506599" y="3847541"/>
            <a:ext cx="451800" cy="609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 sz="2800" u="none" cap="none" strike="noStrike">
                <a:solidFill>
                  <a:srgbClr val="FFFFFF"/>
                </a:solidFill>
                <a:latin typeface="Proxima Nova"/>
                <a:ea typeface="Proxima Nova"/>
                <a:cs typeface="Proxima Nova"/>
                <a:sym typeface="Proxima Nova"/>
              </a:rPr>
              <a:t>3</a:t>
            </a:r>
            <a:endParaRPr b="1" i="0" sz="2800" u="none" cap="none" strike="noStrike">
              <a:solidFill>
                <a:srgbClr val="FFFFFF"/>
              </a:solidFill>
              <a:latin typeface="Proxima Nova"/>
              <a:ea typeface="Proxima Nova"/>
              <a:cs typeface="Proxima Nova"/>
              <a:sym typeface="Proxima Nova"/>
            </a:endParaRPr>
          </a:p>
        </p:txBody>
      </p:sp>
      <p:sp>
        <p:nvSpPr>
          <p:cNvPr id="1037" name="Google Shape;1037;p100"/>
          <p:cNvSpPr txBox="1"/>
          <p:nvPr/>
        </p:nvSpPr>
        <p:spPr>
          <a:xfrm>
            <a:off x="484650" y="972600"/>
            <a:ext cx="8174700" cy="75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Once a business problem is defined, it will need to be </a:t>
            </a:r>
            <a:r>
              <a:rPr b="1" lang="en" sz="1800">
                <a:solidFill>
                  <a:schemeClr val="dk1"/>
                </a:solidFill>
                <a:latin typeface="Proxima Nova"/>
                <a:ea typeface="Proxima Nova"/>
                <a:cs typeface="Proxima Nova"/>
                <a:sym typeface="Proxima Nova"/>
              </a:rPr>
              <a:t>translated into a machine learning problem</a:t>
            </a:r>
            <a:r>
              <a:rPr lang="en" sz="1800">
                <a:solidFill>
                  <a:schemeClr val="dk1"/>
                </a:solidFill>
                <a:latin typeface="Proxima Nova"/>
                <a:ea typeface="Proxima Nova"/>
                <a:cs typeface="Proxima Nova"/>
                <a:sym typeface="Proxima Nova"/>
              </a:rPr>
              <a:t> for the teams to get started.</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Communicating With Data Scientists</a:t>
            </a:r>
            <a:endParaRPr/>
          </a:p>
        </p:txBody>
      </p:sp>
      <p:sp>
        <p:nvSpPr>
          <p:cNvPr id="1043" name="Google Shape;1043;p10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44" name="Google Shape;1044;p101"/>
          <p:cNvSpPr/>
          <p:nvPr/>
        </p:nvSpPr>
        <p:spPr>
          <a:xfrm>
            <a:off x="997025" y="1189383"/>
            <a:ext cx="3248700" cy="2605200"/>
          </a:xfrm>
          <a:prstGeom prst="roundRect">
            <a:avLst>
              <a:gd fmla="val 16667" name="adj"/>
            </a:avLst>
          </a:prstGeom>
          <a:solidFill>
            <a:srgbClr val="F3F3F3"/>
          </a:solidFill>
          <a:ln>
            <a:noFill/>
          </a:ln>
          <a:effectLst>
            <a:outerShdw blurRad="57150" rotWithShape="0" algn="bl" dir="1620000" dist="19050">
              <a:srgbClr val="999999">
                <a:alpha val="69000"/>
              </a:srgbClr>
            </a:outerShdw>
          </a:effectLst>
        </p:spPr>
        <p:txBody>
          <a:bodyPr anchorCtr="0" anchor="t" bIns="457200"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Share the whole story:</a:t>
            </a:r>
            <a:endParaRPr b="1" sz="1600">
              <a:latin typeface="Proxima Nova"/>
              <a:ea typeface="Proxima Nova"/>
              <a:cs typeface="Proxima Nova"/>
              <a:sym typeface="Proxima Nova"/>
            </a:endParaRPr>
          </a:p>
          <a:p>
            <a:pPr indent="-330200" lvl="0" marL="45720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The problem.</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The end user.</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The value you’re creating.</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What business success looks like.</a:t>
            </a:r>
            <a:endParaRPr sz="1600">
              <a:latin typeface="Proxima Nova"/>
              <a:ea typeface="Proxima Nova"/>
              <a:cs typeface="Proxima Nova"/>
              <a:sym typeface="Proxima Nova"/>
            </a:endParaRPr>
          </a:p>
        </p:txBody>
      </p:sp>
      <p:sp>
        <p:nvSpPr>
          <p:cNvPr id="1045" name="Google Shape;1045;p101"/>
          <p:cNvSpPr/>
          <p:nvPr/>
        </p:nvSpPr>
        <p:spPr>
          <a:xfrm>
            <a:off x="4958975" y="1189263"/>
            <a:ext cx="3248700" cy="2605200"/>
          </a:xfrm>
          <a:prstGeom prst="roundRect">
            <a:avLst>
              <a:gd fmla="val 16667" name="adj"/>
            </a:avLst>
          </a:prstGeom>
          <a:solidFill>
            <a:srgbClr val="F3F3F3"/>
          </a:solidFill>
          <a:ln>
            <a:noFill/>
          </a:ln>
          <a:effectLst>
            <a:outerShdw blurRad="57150" rotWithShape="0" algn="bl" dir="1620000" dist="19050">
              <a:srgbClr val="999999">
                <a:alpha val="69000"/>
              </a:srgbClr>
            </a:outerShdw>
          </a:effectLst>
        </p:spPr>
        <p:txBody>
          <a:bodyPr anchorCtr="0" anchor="t" bIns="457200"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1"/>
                </a:solidFill>
                <a:latin typeface="Proxima Nova"/>
                <a:ea typeface="Proxima Nova"/>
                <a:cs typeface="Proxima Nova"/>
                <a:sym typeface="Proxima Nova"/>
              </a:rPr>
              <a:t>Don’t share:</a:t>
            </a:r>
            <a:endParaRPr b="1" sz="16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exact solution you’re looking for — build this together.</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The method for building the solution.</a:t>
            </a:r>
            <a:endParaRPr sz="1600">
              <a:solidFill>
                <a:schemeClr val="dk1"/>
              </a:solidFill>
              <a:latin typeface="Proxima Nova"/>
              <a:ea typeface="Proxima Nova"/>
              <a:cs typeface="Proxima Nova"/>
              <a:sym typeface="Proxima Nova"/>
            </a:endParaRPr>
          </a:p>
        </p:txBody>
      </p:sp>
      <p:pic>
        <p:nvPicPr>
          <p:cNvPr id="1046" name="Google Shape;1046;p101"/>
          <p:cNvPicPr preferRelativeResize="0"/>
          <p:nvPr/>
        </p:nvPicPr>
        <p:blipFill>
          <a:blip r:embed="rId3">
            <a:alphaModFix/>
          </a:blip>
          <a:stretch>
            <a:fillRect/>
          </a:stretch>
        </p:blipFill>
        <p:spPr>
          <a:xfrm>
            <a:off x="6348913" y="3324063"/>
            <a:ext cx="468837" cy="1126825"/>
          </a:xfrm>
          <a:prstGeom prst="rect">
            <a:avLst/>
          </a:prstGeom>
          <a:noFill/>
          <a:ln>
            <a:noFill/>
          </a:ln>
        </p:spPr>
      </p:pic>
      <p:pic>
        <p:nvPicPr>
          <p:cNvPr id="1047" name="Google Shape;1047;p101"/>
          <p:cNvPicPr preferRelativeResize="0"/>
          <p:nvPr/>
        </p:nvPicPr>
        <p:blipFill>
          <a:blip r:embed="rId4">
            <a:alphaModFix/>
          </a:blip>
          <a:stretch>
            <a:fillRect/>
          </a:stretch>
        </p:blipFill>
        <p:spPr>
          <a:xfrm>
            <a:off x="2386950" y="3324098"/>
            <a:ext cx="468837" cy="112678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1" name="Shape 1051"/>
        <p:cNvGrpSpPr/>
        <p:nvPr/>
      </p:nvGrpSpPr>
      <p:grpSpPr>
        <a:xfrm>
          <a:off x="0" y="0"/>
          <a:ext cx="0" cy="0"/>
          <a:chOff x="0" y="0"/>
          <a:chExt cx="0" cy="0"/>
        </a:xfrm>
      </p:grpSpPr>
      <p:sp>
        <p:nvSpPr>
          <p:cNvPr id="1052" name="Google Shape;1052;p10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the Whole Story</a:t>
            </a:r>
            <a:endParaRPr/>
          </a:p>
        </p:txBody>
      </p:sp>
      <p:sp>
        <p:nvSpPr>
          <p:cNvPr id="1053" name="Google Shape;1053;p102"/>
          <p:cNvSpPr txBox="1"/>
          <p:nvPr>
            <p:ph idx="1" type="body"/>
          </p:nvPr>
        </p:nvSpPr>
        <p:spPr>
          <a:xfrm>
            <a:off x="457200" y="1007250"/>
            <a:ext cx="8229600" cy="2368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b="1" lang="en" sz="1600">
                <a:solidFill>
                  <a:schemeClr val="dk1"/>
                </a:solidFill>
              </a:rPr>
              <a:t>The problem:</a:t>
            </a:r>
            <a:r>
              <a:rPr lang="en" sz="1600">
                <a:solidFill>
                  <a:schemeClr val="dk1"/>
                </a:solidFill>
              </a:rPr>
              <a:t> Our drivers make deliveries across the city, but often travel long distances between deliveries and visit the same area multiple times.</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The end user: </a:t>
            </a:r>
            <a:r>
              <a:rPr lang="en" sz="1600">
                <a:solidFill>
                  <a:schemeClr val="dk1"/>
                </a:solidFill>
              </a:rPr>
              <a:t>delivery drivers.</a:t>
            </a:r>
            <a:endParaRPr sz="1600">
              <a:solidFill>
                <a:schemeClr val="dk1"/>
              </a:solidFill>
            </a:endParaRPr>
          </a:p>
          <a:p>
            <a:pPr indent="-330200" lvl="0" marL="457200" rtl="0" algn="l">
              <a:spcBef>
                <a:spcPts val="1000"/>
              </a:spcBef>
              <a:spcAft>
                <a:spcPts val="0"/>
              </a:spcAft>
              <a:buClr>
                <a:schemeClr val="dk1"/>
              </a:buClr>
              <a:buSzPts val="1600"/>
              <a:buChar char="●"/>
            </a:pPr>
            <a:r>
              <a:rPr b="1" lang="en" sz="1600">
                <a:solidFill>
                  <a:schemeClr val="dk1"/>
                </a:solidFill>
              </a:rPr>
              <a:t>The value: </a:t>
            </a:r>
            <a:r>
              <a:rPr lang="en" sz="1600">
                <a:solidFill>
                  <a:schemeClr val="dk1"/>
                </a:solidFill>
              </a:rPr>
              <a:t>Enable drivers to make more deliveries, more quickly and more efficiently. </a:t>
            </a:r>
            <a:endParaRPr sz="1600">
              <a:solidFill>
                <a:schemeClr val="dk1"/>
              </a:solidFill>
            </a:endParaRPr>
          </a:p>
          <a:p>
            <a:pPr indent="-330200" lvl="0" marL="457200" rtl="0" algn="l">
              <a:spcBef>
                <a:spcPts val="1000"/>
              </a:spcBef>
              <a:spcAft>
                <a:spcPts val="1000"/>
              </a:spcAft>
              <a:buClr>
                <a:schemeClr val="dk1"/>
              </a:buClr>
              <a:buSzPts val="1600"/>
              <a:buChar char="●"/>
            </a:pPr>
            <a:r>
              <a:rPr b="1" lang="en" sz="1600">
                <a:solidFill>
                  <a:schemeClr val="dk1"/>
                </a:solidFill>
              </a:rPr>
              <a:t>What business success looks like</a:t>
            </a:r>
            <a:r>
              <a:rPr b="1" lang="en" sz="1600">
                <a:solidFill>
                  <a:schemeClr val="dk1"/>
                </a:solidFill>
              </a:rPr>
              <a:t>: </a:t>
            </a:r>
            <a:r>
              <a:rPr lang="en" sz="1600">
                <a:solidFill>
                  <a:schemeClr val="dk1"/>
                </a:solidFill>
              </a:rPr>
              <a:t>Reduce delivery time, increase the deliveries that drivers can make in a day without visiting the same area multiple times</a:t>
            </a:r>
            <a:r>
              <a:rPr lang="en" sz="1600">
                <a:solidFill>
                  <a:schemeClr val="dk1"/>
                </a:solidFill>
              </a:rPr>
              <a:t>.</a:t>
            </a:r>
            <a:endParaRPr sz="1600">
              <a:solidFill>
                <a:schemeClr val="dk1"/>
              </a:solidFill>
            </a:endParaRPr>
          </a:p>
        </p:txBody>
      </p:sp>
      <p:grpSp>
        <p:nvGrpSpPr>
          <p:cNvPr id="1054" name="Google Shape;1054;p102"/>
          <p:cNvGrpSpPr/>
          <p:nvPr/>
        </p:nvGrpSpPr>
        <p:grpSpPr>
          <a:xfrm>
            <a:off x="2862044" y="3168931"/>
            <a:ext cx="3419909" cy="1543992"/>
            <a:chOff x="3543313" y="2521624"/>
            <a:chExt cx="5143494" cy="2191303"/>
          </a:xfrm>
        </p:grpSpPr>
        <p:pic>
          <p:nvPicPr>
            <p:cNvPr id="1055" name="Google Shape;1055;p102"/>
            <p:cNvPicPr preferRelativeResize="0"/>
            <p:nvPr/>
          </p:nvPicPr>
          <p:blipFill rotWithShape="1">
            <a:blip r:embed="rId3">
              <a:alphaModFix/>
            </a:blip>
            <a:srcRect b="28432" l="0" r="0" t="28965"/>
            <a:stretch/>
          </p:blipFill>
          <p:spPr>
            <a:xfrm>
              <a:off x="3543313" y="2521624"/>
              <a:ext cx="5143494" cy="2191303"/>
            </a:xfrm>
            <a:prstGeom prst="rect">
              <a:avLst/>
            </a:prstGeom>
            <a:noFill/>
            <a:ln>
              <a:noFill/>
            </a:ln>
          </p:spPr>
        </p:pic>
        <p:sp>
          <p:nvSpPr>
            <p:cNvPr id="1056" name="Google Shape;1056;p102"/>
            <p:cNvSpPr/>
            <p:nvPr/>
          </p:nvSpPr>
          <p:spPr>
            <a:xfrm>
              <a:off x="3718925" y="3318100"/>
              <a:ext cx="1293000" cy="654900"/>
            </a:xfrm>
            <a:prstGeom prst="rect">
              <a:avLst/>
            </a:prstGeom>
            <a:solidFill>
              <a:srgbClr val="ECEC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3"/>
          <p:cNvSpPr txBox="1"/>
          <p:nvPr>
            <p:ph type="title"/>
          </p:nvPr>
        </p:nvSpPr>
        <p:spPr>
          <a:xfrm>
            <a:off x="1284600" y="2089000"/>
            <a:ext cx="6574800" cy="1795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rPr>
              <a:t>Remember: </a:t>
            </a:r>
            <a:r>
              <a:rPr lang="en" sz="2000">
                <a:solidFill>
                  <a:schemeClr val="dk1"/>
                </a:solidFill>
              </a:rPr>
              <a:t>Machine learning isn’t always the best solution for a problem. </a:t>
            </a:r>
            <a:endParaRPr sz="2000">
              <a:solidFill>
                <a:schemeClr val="dk1"/>
              </a:solidFill>
            </a:endParaRPr>
          </a:p>
          <a:p>
            <a:pPr indent="0" lvl="0" marL="0" rtl="0" algn="ctr">
              <a:lnSpc>
                <a:spcPct val="115000"/>
              </a:lnSpc>
              <a:spcBef>
                <a:spcPts val="1000"/>
              </a:spcBef>
              <a:spcAft>
                <a:spcPts val="1000"/>
              </a:spcAft>
              <a:buNone/>
            </a:pPr>
            <a:r>
              <a:rPr lang="en" sz="2000"/>
              <a:t>Look out for “shiny object syndrome” among your data scientists and other stakeholders.</a:t>
            </a:r>
            <a:endParaRPr sz="2000"/>
          </a:p>
        </p:txBody>
      </p:sp>
      <p:sp>
        <p:nvSpPr>
          <p:cNvPr id="1062" name="Google Shape;1062;p10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pic>
        <p:nvPicPr>
          <p:cNvPr id="1067" name="Google Shape;1067;p104"/>
          <p:cNvPicPr preferRelativeResize="0"/>
          <p:nvPr/>
        </p:nvPicPr>
        <p:blipFill rotWithShape="1">
          <a:blip r:embed="rId3">
            <a:alphaModFix/>
          </a:blip>
          <a:srcRect b="0" l="0" r="0" t="0"/>
          <a:stretch/>
        </p:blipFill>
        <p:spPr>
          <a:xfrm>
            <a:off x="7116575" y="1798150"/>
            <a:ext cx="1234852" cy="1262550"/>
          </a:xfrm>
          <a:prstGeom prst="rect">
            <a:avLst/>
          </a:prstGeom>
          <a:noFill/>
          <a:ln>
            <a:noFill/>
          </a:ln>
        </p:spPr>
      </p:pic>
      <p:pic>
        <p:nvPicPr>
          <p:cNvPr id="1068" name="Google Shape;1068;p104"/>
          <p:cNvPicPr preferRelativeResize="0"/>
          <p:nvPr/>
        </p:nvPicPr>
        <p:blipFill rotWithShape="1">
          <a:blip r:embed="rId4">
            <a:alphaModFix/>
          </a:blip>
          <a:srcRect b="0" l="0" r="0" t="0"/>
          <a:stretch/>
        </p:blipFill>
        <p:spPr>
          <a:xfrm>
            <a:off x="854125" y="1959337"/>
            <a:ext cx="1095274" cy="1095274"/>
          </a:xfrm>
          <a:prstGeom prst="rect">
            <a:avLst/>
          </a:prstGeom>
          <a:noFill/>
          <a:ln>
            <a:noFill/>
          </a:ln>
        </p:spPr>
      </p:pic>
      <p:sp>
        <p:nvSpPr>
          <p:cNvPr id="1069" name="Google Shape;1069;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 Business Success</a:t>
            </a:r>
            <a:r>
              <a:rPr lang="en"/>
              <a:t>…</a:t>
            </a:r>
            <a:r>
              <a:rPr lang="en"/>
              <a:t> </a:t>
            </a:r>
            <a:endParaRPr/>
          </a:p>
        </p:txBody>
      </p:sp>
      <p:sp>
        <p:nvSpPr>
          <p:cNvPr id="1070" name="Google Shape;1070;p104"/>
          <p:cNvSpPr txBox="1"/>
          <p:nvPr/>
        </p:nvSpPr>
        <p:spPr>
          <a:xfrm>
            <a:off x="609000" y="3252725"/>
            <a:ext cx="1585500" cy="8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Save time and money.</a:t>
            </a:r>
            <a:endParaRPr b="1" sz="1800">
              <a:solidFill>
                <a:srgbClr val="FFFFFF"/>
              </a:solidFill>
              <a:latin typeface="Proxima Nova"/>
              <a:ea typeface="Proxima Nova"/>
              <a:cs typeface="Proxima Nova"/>
              <a:sym typeface="Proxima Nova"/>
            </a:endParaRPr>
          </a:p>
        </p:txBody>
      </p:sp>
      <p:sp>
        <p:nvSpPr>
          <p:cNvPr id="1071" name="Google Shape;1071;p104"/>
          <p:cNvSpPr txBox="1"/>
          <p:nvPr/>
        </p:nvSpPr>
        <p:spPr>
          <a:xfrm>
            <a:off x="2666400" y="3252725"/>
            <a:ext cx="1585500" cy="8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Support</a:t>
            </a:r>
            <a:r>
              <a:rPr b="1" lang="en" sz="1800">
                <a:solidFill>
                  <a:srgbClr val="FFFFFF"/>
                </a:solidFill>
                <a:latin typeface="Proxima Nova"/>
                <a:ea typeface="Proxima Nova"/>
                <a:cs typeface="Proxima Nova"/>
                <a:sym typeface="Proxima Nova"/>
              </a:rPr>
              <a:t> a strategic initiative.</a:t>
            </a:r>
            <a:endParaRPr b="1" sz="1800">
              <a:solidFill>
                <a:srgbClr val="FFFFFF"/>
              </a:solidFill>
              <a:latin typeface="Proxima Nova"/>
              <a:ea typeface="Proxima Nova"/>
              <a:cs typeface="Proxima Nova"/>
              <a:sym typeface="Proxima Nova"/>
            </a:endParaRPr>
          </a:p>
        </p:txBody>
      </p:sp>
      <p:sp>
        <p:nvSpPr>
          <p:cNvPr id="1072" name="Google Shape;1072;p104"/>
          <p:cNvSpPr txBox="1"/>
          <p:nvPr/>
        </p:nvSpPr>
        <p:spPr>
          <a:xfrm>
            <a:off x="6781200" y="3252725"/>
            <a:ext cx="1905600" cy="8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Grow revenue.</a:t>
            </a:r>
            <a:endParaRPr b="1" sz="1800">
              <a:solidFill>
                <a:srgbClr val="FFFFFF"/>
              </a:solidFill>
              <a:latin typeface="Proxima Nova"/>
              <a:ea typeface="Proxima Nova"/>
              <a:cs typeface="Proxima Nova"/>
              <a:sym typeface="Proxima Nova"/>
            </a:endParaRPr>
          </a:p>
        </p:txBody>
      </p:sp>
      <p:pic>
        <p:nvPicPr>
          <p:cNvPr id="1073" name="Google Shape;1073;p104"/>
          <p:cNvPicPr preferRelativeResize="0"/>
          <p:nvPr/>
        </p:nvPicPr>
        <p:blipFill>
          <a:blip r:embed="rId5">
            <a:alphaModFix/>
          </a:blip>
          <a:stretch>
            <a:fillRect/>
          </a:stretch>
        </p:blipFill>
        <p:spPr>
          <a:xfrm>
            <a:off x="4883989" y="1940487"/>
            <a:ext cx="1265102" cy="1262533"/>
          </a:xfrm>
          <a:prstGeom prst="rect">
            <a:avLst/>
          </a:prstGeom>
          <a:noFill/>
          <a:ln>
            <a:noFill/>
          </a:ln>
        </p:spPr>
      </p:pic>
      <p:sp>
        <p:nvSpPr>
          <p:cNvPr id="1074" name="Google Shape;1074;p104"/>
          <p:cNvSpPr txBox="1"/>
          <p:nvPr/>
        </p:nvSpPr>
        <p:spPr>
          <a:xfrm>
            <a:off x="4723800" y="3252725"/>
            <a:ext cx="1585500" cy="851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Augment an existing product.</a:t>
            </a:r>
            <a:endParaRPr b="1" sz="1800">
              <a:solidFill>
                <a:srgbClr val="FFFFFF"/>
              </a:solidFill>
              <a:latin typeface="Proxima Nova"/>
              <a:ea typeface="Proxima Nova"/>
              <a:cs typeface="Proxima Nova"/>
              <a:sym typeface="Proxima Nova"/>
            </a:endParaRPr>
          </a:p>
        </p:txBody>
      </p:sp>
      <p:pic>
        <p:nvPicPr>
          <p:cNvPr id="1075" name="Google Shape;1075;p104"/>
          <p:cNvPicPr preferRelativeResize="0"/>
          <p:nvPr/>
        </p:nvPicPr>
        <p:blipFill>
          <a:blip r:embed="rId6">
            <a:alphaModFix/>
          </a:blip>
          <a:stretch>
            <a:fillRect/>
          </a:stretch>
        </p:blipFill>
        <p:spPr>
          <a:xfrm>
            <a:off x="2904949" y="1953238"/>
            <a:ext cx="1108414" cy="1107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2"/>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for Leaders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0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Defining</a:t>
            </a:r>
            <a:r>
              <a:rPr lang="en"/>
              <a:t> Technical Success</a:t>
            </a:r>
            <a:endParaRPr/>
          </a:p>
        </p:txBody>
      </p:sp>
      <p:graphicFrame>
        <p:nvGraphicFramePr>
          <p:cNvPr id="1081" name="Google Shape;1081;p105"/>
          <p:cNvGraphicFramePr/>
          <p:nvPr/>
        </p:nvGraphicFramePr>
        <p:xfrm>
          <a:off x="844738" y="1056239"/>
          <a:ext cx="3000000" cy="3000000"/>
        </p:xfrm>
        <a:graphic>
          <a:graphicData uri="http://schemas.openxmlformats.org/drawingml/2006/table">
            <a:tbl>
              <a:tblPr>
                <a:noFill/>
                <a:tableStyleId>{F3C15886-9851-4EC1-BB28-9FDD6E91BA55}</a:tableStyleId>
              </a:tblPr>
              <a:tblGrid>
                <a:gridCol w="2539150"/>
                <a:gridCol w="2539150"/>
                <a:gridCol w="2539150"/>
              </a:tblGrid>
              <a:tr h="100000">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Accuracy</a:t>
                      </a:r>
                      <a:endParaRPr sz="1600">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solidFill>
                      <a:srgbClr val="017991"/>
                    </a:solidFill>
                  </a:tcPr>
                </a:tc>
                <a:tc>
                  <a:txBody>
                    <a:bodyPr/>
                    <a:lstStyle/>
                    <a:p>
                      <a:pPr indent="0" lvl="0" marL="0" rtl="0" algn="ctr">
                        <a:spcBef>
                          <a:spcPts val="0"/>
                        </a:spcBef>
                        <a:spcAft>
                          <a:spcPts val="0"/>
                        </a:spcAft>
                        <a:buClr>
                          <a:srgbClr val="000000"/>
                        </a:buClr>
                        <a:buSzPts val="1100"/>
                        <a:buFont typeface="Arial"/>
                        <a:buNone/>
                      </a:pPr>
                      <a:r>
                        <a:rPr b="1" lang="en" sz="1600">
                          <a:solidFill>
                            <a:srgbClr val="FFFFFF"/>
                          </a:solidFill>
                          <a:latin typeface="Proxima Nova"/>
                          <a:ea typeface="Proxima Nova"/>
                          <a:cs typeface="Proxima Nova"/>
                          <a:sym typeface="Proxima Nova"/>
                        </a:rPr>
                        <a:t>Precision</a:t>
                      </a:r>
                      <a:endParaRPr b="1" sz="1600">
                        <a:solidFill>
                          <a:srgbClr val="FFFFFF"/>
                        </a:solidFill>
                        <a:latin typeface="Proxima Nova"/>
                        <a:ea typeface="Proxima Nova"/>
                        <a:cs typeface="Proxima Nova"/>
                        <a:sym typeface="Proxima Nova"/>
                      </a:endParaRPr>
                    </a:p>
                  </a:txBody>
                  <a:tcPr marT="91425" marB="91425" marR="91425" marL="91425" anchor="ctr">
                    <a:solidFill>
                      <a:srgbClr val="017991"/>
                    </a:solidFill>
                  </a:tcPr>
                </a:tc>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Recall</a:t>
                      </a:r>
                      <a:endParaRPr b="1" sz="1600">
                        <a:solidFill>
                          <a:srgbClr val="FFFFFF"/>
                        </a:solidFill>
                        <a:latin typeface="Proxima Nova"/>
                        <a:ea typeface="Proxima Nova"/>
                        <a:cs typeface="Proxima Nova"/>
                        <a:sym typeface="Proxima Nova"/>
                      </a:endParaRPr>
                    </a:p>
                  </a:txBody>
                  <a:tcPr marT="91425" marB="91425" marR="91425" marL="91425" anchor="ctr">
                    <a:solidFill>
                      <a:srgbClr val="017991"/>
                    </a:solidFill>
                  </a:tcPr>
                </a:tc>
              </a:tr>
              <a:tr h="1506075">
                <a:tc>
                  <a:txBody>
                    <a:bodyPr/>
                    <a:lstStyle/>
                    <a:p>
                      <a:pPr indent="0" lvl="0" marL="0" rtl="0" algn="l">
                        <a:lnSpc>
                          <a:spcPct val="115000"/>
                        </a:lnSpc>
                        <a:spcBef>
                          <a:spcPts val="0"/>
                        </a:spcBef>
                        <a:spcAft>
                          <a:spcPts val="0"/>
                        </a:spcAft>
                        <a:buNone/>
                      </a:pPr>
                      <a:r>
                        <a:rPr b="1" lang="en">
                          <a:latin typeface="Proxima Nova"/>
                          <a:ea typeface="Proxima Nova"/>
                          <a:cs typeface="Proxima Nova"/>
                          <a:sym typeface="Proxima Nova"/>
                        </a:rPr>
                        <a:t>Correct predictions divided by total predictions.</a:t>
                      </a:r>
                      <a:endParaRPr b="1">
                        <a:latin typeface="Proxima Nova"/>
                        <a:ea typeface="Proxima Nova"/>
                        <a:cs typeface="Proxima Nova"/>
                        <a:sym typeface="Proxima Nova"/>
                      </a:endParaRPr>
                    </a:p>
                  </a:txBody>
                  <a:tcPr marT="91425" marB="91425" marR="91425" marL="91425">
                    <a:solidFill>
                      <a:srgbClr val="F3F3F3"/>
                    </a:solidFill>
                  </a:tcPr>
                </a:tc>
                <a:tc>
                  <a:txBody>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Correct positive predictions divided by total positive predictions.</a:t>
                      </a:r>
                      <a:endParaRPr b="1">
                        <a:latin typeface="Proxima Nova"/>
                        <a:ea typeface="Proxima Nova"/>
                        <a:cs typeface="Proxima Nova"/>
                        <a:sym typeface="Proxima Nova"/>
                      </a:endParaRPr>
                    </a:p>
                  </a:txBody>
                  <a:tcPr marT="91425" marB="91425" marR="91425" marL="91425">
                    <a:solidFill>
                      <a:srgbClr val="F3F3F3"/>
                    </a:solidFill>
                  </a:tcPr>
                </a:tc>
                <a:tc>
                  <a:txBody>
                    <a:bodyPr/>
                    <a:lstStyle/>
                    <a:p>
                      <a:pPr indent="0" lvl="0" marL="0" rtl="0" algn="l">
                        <a:lnSpc>
                          <a:spcPct val="115000"/>
                        </a:lnSpc>
                        <a:spcBef>
                          <a:spcPts val="0"/>
                        </a:spcBef>
                        <a:spcAft>
                          <a:spcPts val="0"/>
                        </a:spcAft>
                        <a:buNone/>
                      </a:pPr>
                      <a:r>
                        <a:rPr b="1" lang="en">
                          <a:solidFill>
                            <a:schemeClr val="dk1"/>
                          </a:solidFill>
                          <a:latin typeface="Proxima Nova"/>
                          <a:ea typeface="Proxima Nova"/>
                          <a:cs typeface="Proxima Nova"/>
                          <a:sym typeface="Proxima Nova"/>
                        </a:rPr>
                        <a:t>Correct positive predictions divided by total actual positive outcomes.</a:t>
                      </a:r>
                      <a:endParaRPr b="1">
                        <a:latin typeface="Proxima Nova"/>
                        <a:ea typeface="Proxima Nova"/>
                        <a:cs typeface="Proxima Nova"/>
                        <a:sym typeface="Proxima Nova"/>
                      </a:endParaRPr>
                    </a:p>
                  </a:txBody>
                  <a:tcPr marT="91425" marB="91425" marR="91425" marL="91425">
                    <a:solidFill>
                      <a:srgbClr val="F3F3F3"/>
                    </a:solidFill>
                  </a:tcPr>
                </a:tc>
              </a:tr>
              <a:tr h="1322250">
                <a:tc>
                  <a:txBody>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How many correct predictions were made about patients’ COVID-19 status (positive or not) out of all predictions made</a:t>
                      </a:r>
                      <a:r>
                        <a:rPr lang="en">
                          <a:solidFill>
                            <a:schemeClr val="dk1"/>
                          </a:solidFill>
                          <a:latin typeface="Proxima Nova"/>
                          <a:ea typeface="Proxima Nova"/>
                          <a:cs typeface="Proxima Nova"/>
                          <a:sym typeface="Proxima Nova"/>
                        </a:rPr>
                        <a:t>?</a:t>
                      </a:r>
                      <a:endParaRPr>
                        <a:solidFill>
                          <a:schemeClr val="dk1"/>
                        </a:solidFill>
                        <a:latin typeface="Proxima Nova"/>
                        <a:ea typeface="Proxima Nova"/>
                        <a:cs typeface="Proxima Nova"/>
                        <a:sym typeface="Proxima Nova"/>
                      </a:endParaRPr>
                    </a:p>
                  </a:txBody>
                  <a:tcPr marT="91425" marB="91425" marR="91425" marL="91425"/>
                </a:tc>
                <a:tc>
                  <a:txBody>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How many patients had COVID-19 out of all patients predicted to have COVID</a:t>
                      </a:r>
                      <a:r>
                        <a:rPr lang="en">
                          <a:solidFill>
                            <a:schemeClr val="dk1"/>
                          </a:solidFill>
                          <a:latin typeface="Proxima Nova"/>
                          <a:ea typeface="Proxima Nova"/>
                          <a:cs typeface="Proxima Nova"/>
                          <a:sym typeface="Proxima Nova"/>
                        </a:rPr>
                        <a:t>-19?</a:t>
                      </a:r>
                      <a:endParaRPr>
                        <a:solidFill>
                          <a:schemeClr val="dk1"/>
                        </a:solidFill>
                        <a:latin typeface="Proxima Nova"/>
                        <a:ea typeface="Proxima Nova"/>
                        <a:cs typeface="Proxima Nova"/>
                        <a:sym typeface="Proxima Nova"/>
                      </a:endParaRPr>
                    </a:p>
                  </a:txBody>
                  <a:tcPr marT="91425" marB="91425" marR="91425" marL="91425"/>
                </a:tc>
                <a:tc>
                  <a:txBody>
                    <a:bodyPr/>
                    <a:lstStyle/>
                    <a:p>
                      <a:pPr indent="0" lvl="0" marL="0" rtl="0" algn="l">
                        <a:lnSpc>
                          <a:spcPct val="115000"/>
                        </a:lnSpc>
                        <a:spcBef>
                          <a:spcPts val="0"/>
                        </a:spcBef>
                        <a:spcAft>
                          <a:spcPts val="0"/>
                        </a:spcAft>
                        <a:buNone/>
                      </a:pPr>
                      <a:r>
                        <a:rPr lang="en">
                          <a:solidFill>
                            <a:schemeClr val="dk1"/>
                          </a:solidFill>
                          <a:latin typeface="Proxima Nova"/>
                          <a:ea typeface="Proxima Nova"/>
                          <a:cs typeface="Proxima Nova"/>
                          <a:sym typeface="Proxima Nova"/>
                        </a:rPr>
                        <a:t>How many patients had COVID-19 and had been (correctly) predicted to have COVID</a:t>
                      </a:r>
                      <a:r>
                        <a:rPr lang="en">
                          <a:solidFill>
                            <a:schemeClr val="dk1"/>
                          </a:solidFill>
                          <a:latin typeface="Proxima Nova"/>
                          <a:ea typeface="Proxima Nova"/>
                          <a:cs typeface="Proxima Nova"/>
                          <a:sym typeface="Proxima Nova"/>
                        </a:rPr>
                        <a:t>-19?</a:t>
                      </a:r>
                      <a:endParaRPr>
                        <a:solidFill>
                          <a:schemeClr val="dk1"/>
                        </a:solidFill>
                        <a:latin typeface="Proxima Nova"/>
                        <a:ea typeface="Proxima Nova"/>
                        <a:cs typeface="Proxima Nova"/>
                        <a:sym typeface="Proxima Nova"/>
                      </a:endParaRPr>
                    </a:p>
                  </a:txBody>
                  <a:tcPr marT="91425" marB="91425" marR="91425" marL="91425"/>
                </a:tc>
              </a:tr>
            </a:tbl>
          </a:graphicData>
        </a:graphic>
      </p:graphicFrame>
      <p:sp>
        <p:nvSpPr>
          <p:cNvPr id="1082" name="Google Shape;1082;p105"/>
          <p:cNvSpPr txBox="1"/>
          <p:nvPr/>
        </p:nvSpPr>
        <p:spPr>
          <a:xfrm rot="-5400000">
            <a:off x="-221150" y="3488125"/>
            <a:ext cx="16800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Example</a:t>
            </a:r>
            <a:endParaRPr b="1">
              <a:latin typeface="Proxima Nova"/>
              <a:ea typeface="Proxima Nova"/>
              <a:cs typeface="Proxima Nova"/>
              <a:sym typeface="Proxima Nova"/>
            </a:endParaRPr>
          </a:p>
        </p:txBody>
      </p:sp>
      <p:sp>
        <p:nvSpPr>
          <p:cNvPr id="1083" name="Google Shape;1083;p105"/>
          <p:cNvSpPr txBox="1"/>
          <p:nvPr/>
        </p:nvSpPr>
        <p:spPr>
          <a:xfrm rot="-5400000">
            <a:off x="-49400" y="1979875"/>
            <a:ext cx="1336500" cy="451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What It Means</a:t>
            </a:r>
            <a:endParaRPr b="1">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87" name="Shape 1087"/>
        <p:cNvGrpSpPr/>
        <p:nvPr/>
      </p:nvGrpSpPr>
      <p:grpSpPr>
        <a:xfrm>
          <a:off x="0" y="0"/>
          <a:ext cx="0" cy="0"/>
          <a:chOff x="0" y="0"/>
          <a:chExt cx="0" cy="0"/>
        </a:xfrm>
      </p:grpSpPr>
      <p:sp>
        <p:nvSpPr>
          <p:cNvPr id="1088" name="Google Shape;1088;p106"/>
          <p:cNvSpPr txBox="1"/>
          <p:nvPr>
            <p:ph type="title"/>
          </p:nvPr>
        </p:nvSpPr>
        <p:spPr>
          <a:xfrm>
            <a:off x="979500" y="1797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the Whole Story</a:t>
            </a:r>
            <a:endParaRPr/>
          </a:p>
        </p:txBody>
      </p:sp>
      <p:sp>
        <p:nvSpPr>
          <p:cNvPr id="1089" name="Google Shape;1089;p106"/>
          <p:cNvSpPr txBox="1"/>
          <p:nvPr>
            <p:ph idx="1" type="body"/>
          </p:nvPr>
        </p:nvSpPr>
        <p:spPr>
          <a:xfrm>
            <a:off x="979500" y="724000"/>
            <a:ext cx="7707300" cy="2999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Students will take the problem they prioritized in the previous exercise and flesh it out further. So far, they have focused mostly on whether or not their problem should even have an ML solution. Now, they’ll put some definition around what that problem really means and why they want to tackle it. </a:t>
            </a:r>
            <a:r>
              <a:rPr b="1" lang="en" sz="1200">
                <a:solidFill>
                  <a:schemeClr val="dk1"/>
                </a:solidFill>
              </a:rPr>
              <a:t>Students should work with the same group as they have in the previous exercises.</a:t>
            </a:r>
            <a:endParaRPr b="1" sz="1200"/>
          </a:p>
          <a:p>
            <a:pPr indent="0" lvl="0" marL="0" rtl="0" algn="l">
              <a:lnSpc>
                <a:spcPct val="100000"/>
              </a:lnSpc>
              <a:spcBef>
                <a:spcPts val="1600"/>
              </a:spcBef>
              <a:spcAft>
                <a:spcPts val="0"/>
              </a:spcAft>
              <a:buNone/>
            </a:pPr>
            <a:r>
              <a:rPr lang="en" sz="1200"/>
              <a:t>Things like success, value, the end user, and the key problem should be shared with partner teams </a:t>
            </a:r>
            <a:r>
              <a:rPr lang="en" sz="1200"/>
              <a:t>like</a:t>
            </a:r>
            <a:r>
              <a:rPr lang="en" sz="1200"/>
              <a:t> data scientists, but the project team should also have a clear understanding of them. Students should answer each question and note it down as if they were to share it with a team of data scientists or other colleagues. The questions may seem simple, but the answers may be complex or nuanced and are important to get the project done effectively.</a:t>
            </a:r>
            <a:endParaRPr sz="1200"/>
          </a:p>
          <a:p>
            <a:pPr indent="0" lvl="0" marL="0" rtl="0" algn="l">
              <a:lnSpc>
                <a:spcPct val="100000"/>
              </a:lnSpc>
              <a:spcBef>
                <a:spcPts val="1600"/>
              </a:spcBef>
              <a:spcAft>
                <a:spcPts val="0"/>
              </a:spcAft>
              <a:buNone/>
            </a:pPr>
            <a:r>
              <a:rPr lang="en" sz="1200"/>
              <a:t>Debrief is optional. If there’s time, you can have a few groups share out answers to the questions with the class. If you’re pressed for time, you can skip </a:t>
            </a:r>
            <a:r>
              <a:rPr lang="en" sz="1200"/>
              <a:t>the </a:t>
            </a:r>
            <a:r>
              <a:rPr lang="en" sz="1200"/>
              <a:t>debrief.</a:t>
            </a:r>
            <a:endParaRPr sz="1200"/>
          </a:p>
          <a:p>
            <a:pPr indent="0" lvl="0" marL="0" rtl="0" algn="l">
              <a:lnSpc>
                <a:spcPct val="100000"/>
              </a:lnSpc>
              <a:spcBef>
                <a:spcPts val="1600"/>
              </a:spcBef>
              <a:spcAft>
                <a:spcPts val="0"/>
              </a:spcAft>
              <a:buNone/>
            </a:pPr>
            <a:r>
              <a:rPr lang="en" sz="1200">
                <a:solidFill>
                  <a:schemeClr val="dk1"/>
                </a:solidFill>
              </a:rPr>
              <a:t>Students can use page 7 of their </a:t>
            </a:r>
            <a:r>
              <a:rPr lang="en" sz="1200" u="sng">
                <a:solidFill>
                  <a:schemeClr val="hlink"/>
                </a:solidFill>
                <a:hlinkClick r:id="rId3"/>
              </a:rPr>
              <a:t>worksheets</a:t>
            </a:r>
            <a:r>
              <a:rPr lang="en" sz="1200">
                <a:solidFill>
                  <a:schemeClr val="dk1"/>
                </a:solidFill>
              </a:rPr>
              <a:t> for the exercise.</a:t>
            </a:r>
            <a:endParaRPr sz="1200">
              <a:solidFill>
                <a:schemeClr val="dk1"/>
              </a:solidFill>
            </a:endParaRPr>
          </a:p>
          <a:p>
            <a:pPr indent="0" lvl="0" marL="0" rtl="0" algn="l">
              <a:lnSpc>
                <a:spcPct val="100000"/>
              </a:lnSpc>
              <a:spcBef>
                <a:spcPts val="1600"/>
              </a:spcBef>
              <a:spcAft>
                <a:spcPts val="0"/>
              </a:spcAft>
              <a:buClr>
                <a:schemeClr val="dk1"/>
              </a:buClr>
              <a:buSzPts val="1100"/>
              <a:buFont typeface="Arial"/>
              <a:buNone/>
            </a:pPr>
            <a:r>
              <a:rPr b="1" lang="en" sz="1200">
                <a:solidFill>
                  <a:schemeClr val="dk1"/>
                </a:solidFill>
                <a:highlight>
                  <a:srgbClr val="FFDB00"/>
                </a:highlight>
              </a:rPr>
              <a:t>For remote classrooms:</a:t>
            </a:r>
            <a:endParaRPr b="1" sz="1200">
              <a:solidFill>
                <a:schemeClr val="dk1"/>
              </a:solidFill>
              <a:highlight>
                <a:srgbClr val="FFDB00"/>
              </a:highlight>
            </a:endParaRPr>
          </a:p>
          <a:p>
            <a:pPr indent="0" lvl="0" marL="0" rtl="0" algn="l">
              <a:lnSpc>
                <a:spcPct val="100000"/>
              </a:lnSpc>
              <a:spcBef>
                <a:spcPts val="0"/>
              </a:spcBef>
              <a:spcAft>
                <a:spcPts val="0"/>
              </a:spcAft>
              <a:buClr>
                <a:schemeClr val="dk1"/>
              </a:buClr>
              <a:buSzPts val="1100"/>
              <a:buFont typeface="Arial"/>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Set up breakout rooms for student groups. Take a screenshot of the slide and post it in the Slack channel before opening the rooms.</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When there is only one minute left to go (at the 60-second mark), send a message to all rooms: “Start to wrap up your discussions. Rooms will close in one minute!”</a:t>
            </a:r>
            <a:endParaRPr sz="12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3" name="Shape 1093"/>
        <p:cNvGrpSpPr/>
        <p:nvPr/>
      </p:nvGrpSpPr>
      <p:grpSpPr>
        <a:xfrm>
          <a:off x="0" y="0"/>
          <a:ext cx="0" cy="0"/>
          <a:chOff x="0" y="0"/>
          <a:chExt cx="0" cy="0"/>
        </a:xfrm>
      </p:grpSpPr>
      <p:sp>
        <p:nvSpPr>
          <p:cNvPr id="1094" name="Google Shape;1094;p107"/>
          <p:cNvSpPr txBox="1"/>
          <p:nvPr>
            <p:ph idx="1" type="body"/>
          </p:nvPr>
        </p:nvSpPr>
        <p:spPr>
          <a:xfrm>
            <a:off x="457200" y="1345025"/>
            <a:ext cx="8229600" cy="27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Summarize this information for your prioritized problem</a:t>
            </a:r>
            <a:r>
              <a:rPr lang="en"/>
              <a:t> as if you were to share it with a data science team:</a:t>
            </a:r>
            <a:endParaRPr/>
          </a:p>
          <a:p>
            <a:pPr indent="-342900" lvl="0" marL="457200" rtl="0" algn="l">
              <a:spcBef>
                <a:spcPts val="1600"/>
              </a:spcBef>
              <a:spcAft>
                <a:spcPts val="0"/>
              </a:spcAft>
              <a:buSzPts val="1800"/>
              <a:buChar char="●"/>
            </a:pPr>
            <a:r>
              <a:rPr lang="en"/>
              <a:t>What problem are we solving?</a:t>
            </a:r>
            <a:endParaRPr/>
          </a:p>
          <a:p>
            <a:pPr indent="-342900" lvl="0" marL="457200" rtl="0" algn="l">
              <a:spcBef>
                <a:spcPts val="0"/>
              </a:spcBef>
              <a:spcAft>
                <a:spcPts val="0"/>
              </a:spcAft>
              <a:buSzPts val="1800"/>
              <a:buChar char="●"/>
            </a:pPr>
            <a:r>
              <a:rPr lang="en"/>
              <a:t>Who is the end user?</a:t>
            </a:r>
            <a:endParaRPr/>
          </a:p>
          <a:p>
            <a:pPr indent="-342900" lvl="0" marL="457200" rtl="0" algn="l">
              <a:spcBef>
                <a:spcPts val="0"/>
              </a:spcBef>
              <a:spcAft>
                <a:spcPts val="0"/>
              </a:spcAft>
              <a:buSzPts val="1800"/>
              <a:buChar char="●"/>
            </a:pPr>
            <a:r>
              <a:rPr lang="en"/>
              <a:t>What value are we creating?</a:t>
            </a:r>
            <a:endParaRPr/>
          </a:p>
          <a:p>
            <a:pPr indent="-342900" lvl="0" marL="457200" rtl="0" algn="l">
              <a:spcBef>
                <a:spcPts val="0"/>
              </a:spcBef>
              <a:spcAft>
                <a:spcPts val="0"/>
              </a:spcAft>
              <a:buSzPts val="1800"/>
              <a:buChar char="●"/>
            </a:pPr>
            <a:r>
              <a:rPr lang="en"/>
              <a:t>What does business success look like?</a:t>
            </a:r>
            <a:endParaRPr/>
          </a:p>
          <a:p>
            <a:pPr indent="0" lvl="0" marL="0" rtl="0" algn="l">
              <a:spcBef>
                <a:spcPts val="1600"/>
              </a:spcBef>
              <a:spcAft>
                <a:spcPts val="1600"/>
              </a:spcAft>
              <a:buNone/>
            </a:pPr>
            <a:r>
              <a:rPr b="1" lang="en"/>
              <a:t>Be ready to share your work with the class.</a:t>
            </a:r>
            <a:endParaRPr b="1"/>
          </a:p>
        </p:txBody>
      </p:sp>
      <p:sp>
        <p:nvSpPr>
          <p:cNvPr id="1095" name="Google Shape;1095;p107"/>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Sharing the Whole Story</a:t>
            </a:r>
            <a:endParaRPr/>
          </a:p>
        </p:txBody>
      </p:sp>
      <p:sp>
        <p:nvSpPr>
          <p:cNvPr id="1096" name="Google Shape;1096;p10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a:t>
            </a:r>
            <a:r>
              <a:rPr lang="en"/>
              <a:t>Minutes</a:t>
            </a:r>
            <a:endParaRPr/>
          </a:p>
        </p:txBody>
      </p:sp>
      <p:sp>
        <p:nvSpPr>
          <p:cNvPr id="1097" name="Google Shape;1097;p10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98" name="Google Shape;1098;p107"/>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07"/>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7</a:t>
            </a:r>
            <a:endParaRPr b="1" sz="1000">
              <a:latin typeface="Proxima Nova"/>
              <a:ea typeface="Proxima Nova"/>
              <a:cs typeface="Proxima Nova"/>
              <a:sym typeface="Proxima Nova"/>
            </a:endParaRPr>
          </a:p>
        </p:txBody>
      </p:sp>
      <p:pic>
        <p:nvPicPr>
          <p:cNvPr id="1100" name="Google Shape;1100;p107"/>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4" name="Shape 1104"/>
        <p:cNvGrpSpPr/>
        <p:nvPr/>
      </p:nvGrpSpPr>
      <p:grpSpPr>
        <a:xfrm>
          <a:off x="0" y="0"/>
          <a:ext cx="0" cy="0"/>
          <a:chOff x="0" y="0"/>
          <a:chExt cx="0" cy="0"/>
        </a:xfrm>
      </p:grpSpPr>
      <p:sp>
        <p:nvSpPr>
          <p:cNvPr id="1105" name="Google Shape;1105;p10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Machine Learning Workflow</a:t>
            </a:r>
            <a:endParaRPr/>
          </a:p>
        </p:txBody>
      </p:sp>
      <p:grpSp>
        <p:nvGrpSpPr>
          <p:cNvPr id="1106" name="Google Shape;1106;p108"/>
          <p:cNvGrpSpPr/>
          <p:nvPr/>
        </p:nvGrpSpPr>
        <p:grpSpPr>
          <a:xfrm>
            <a:off x="8184750" y="3200"/>
            <a:ext cx="1004100" cy="927000"/>
            <a:chOff x="827975" y="3279475"/>
            <a:chExt cx="1004100" cy="927000"/>
          </a:xfrm>
        </p:grpSpPr>
        <p:sp>
          <p:nvSpPr>
            <p:cNvPr id="1107" name="Google Shape;1107;p108"/>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108" name="Google Shape;1108;p108"/>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grpSp>
        <p:nvGrpSpPr>
          <p:cNvPr id="1109" name="Google Shape;1109;p108"/>
          <p:cNvGrpSpPr/>
          <p:nvPr/>
        </p:nvGrpSpPr>
        <p:grpSpPr>
          <a:xfrm>
            <a:off x="1843237" y="853095"/>
            <a:ext cx="5457526" cy="3976263"/>
            <a:chOff x="1662500" y="510175"/>
            <a:chExt cx="5733900" cy="4177625"/>
          </a:xfrm>
        </p:grpSpPr>
        <p:sp>
          <p:nvSpPr>
            <p:cNvPr id="1110" name="Google Shape;1110;p108"/>
            <p:cNvSpPr/>
            <p:nvPr/>
          </p:nvSpPr>
          <p:spPr>
            <a:xfrm>
              <a:off x="5132525" y="2113200"/>
              <a:ext cx="1858800" cy="18591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08"/>
            <p:cNvSpPr/>
            <p:nvPr/>
          </p:nvSpPr>
          <p:spPr>
            <a:xfrm>
              <a:off x="4700600" y="27541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Evaluate</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Model</a:t>
              </a:r>
              <a:endParaRPr b="1" sz="900">
                <a:solidFill>
                  <a:schemeClr val="lt1"/>
                </a:solidFill>
                <a:latin typeface="Proxima Nova"/>
                <a:ea typeface="Proxima Nova"/>
                <a:cs typeface="Proxima Nova"/>
                <a:sym typeface="Proxima Nova"/>
              </a:endParaRPr>
            </a:p>
          </p:txBody>
        </p:sp>
        <p:sp>
          <p:nvSpPr>
            <p:cNvPr id="1112" name="Google Shape;1112;p108"/>
            <p:cNvSpPr txBox="1"/>
            <p:nvPr/>
          </p:nvSpPr>
          <p:spPr>
            <a:xfrm>
              <a:off x="5381900" y="510175"/>
              <a:ext cx="1200000" cy="3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1. Define</a:t>
              </a:r>
              <a:endParaRPr b="1" sz="1000">
                <a:latin typeface="Proxima Nova"/>
                <a:ea typeface="Proxima Nova"/>
                <a:cs typeface="Proxima Nova"/>
                <a:sym typeface="Proxima Nova"/>
              </a:endParaRPr>
            </a:p>
          </p:txBody>
        </p:sp>
        <p:sp>
          <p:nvSpPr>
            <p:cNvPr id="1113" name="Google Shape;1113;p108"/>
            <p:cNvSpPr txBox="1"/>
            <p:nvPr/>
          </p:nvSpPr>
          <p:spPr>
            <a:xfrm>
              <a:off x="6069475" y="3147614"/>
              <a:ext cx="1200000" cy="3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2. Prototype</a:t>
              </a:r>
              <a:endParaRPr b="1" sz="1000">
                <a:latin typeface="Proxima Nova"/>
                <a:ea typeface="Proxima Nova"/>
                <a:cs typeface="Proxima Nova"/>
                <a:sym typeface="Proxima Nova"/>
              </a:endParaRPr>
            </a:p>
          </p:txBody>
        </p:sp>
        <p:sp>
          <p:nvSpPr>
            <p:cNvPr id="1114" name="Google Shape;1114;p108"/>
            <p:cNvSpPr txBox="1"/>
            <p:nvPr/>
          </p:nvSpPr>
          <p:spPr>
            <a:xfrm>
              <a:off x="1919800" y="814975"/>
              <a:ext cx="1200000" cy="3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4. Measure</a:t>
              </a:r>
              <a:endParaRPr b="1" sz="1000">
                <a:latin typeface="Proxima Nova"/>
                <a:ea typeface="Proxima Nova"/>
                <a:cs typeface="Proxima Nova"/>
                <a:sym typeface="Proxima Nova"/>
              </a:endParaRPr>
            </a:p>
          </p:txBody>
        </p:sp>
        <p:sp>
          <p:nvSpPr>
            <p:cNvPr id="1115" name="Google Shape;1115;p108"/>
            <p:cNvSpPr txBox="1"/>
            <p:nvPr/>
          </p:nvSpPr>
          <p:spPr>
            <a:xfrm>
              <a:off x="1662500" y="3402775"/>
              <a:ext cx="1200000" cy="35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Proxima Nova"/>
                  <a:ea typeface="Proxima Nova"/>
                  <a:cs typeface="Proxima Nova"/>
                  <a:sym typeface="Proxima Nova"/>
                </a:rPr>
                <a:t>3. Production</a:t>
              </a:r>
              <a:endParaRPr b="1" sz="1000">
                <a:latin typeface="Proxima Nova"/>
                <a:ea typeface="Proxima Nova"/>
                <a:cs typeface="Proxima Nova"/>
                <a:sym typeface="Proxima Nova"/>
              </a:endParaRPr>
            </a:p>
          </p:txBody>
        </p:sp>
        <p:sp>
          <p:nvSpPr>
            <p:cNvPr id="1116" name="Google Shape;1116;p108"/>
            <p:cNvSpPr/>
            <p:nvPr/>
          </p:nvSpPr>
          <p:spPr>
            <a:xfrm>
              <a:off x="2457450" y="704850"/>
              <a:ext cx="3819900" cy="3819900"/>
            </a:xfrm>
            <a:prstGeom prst="ellipse">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17" name="Google Shape;1117;p108"/>
            <p:cNvCxnSpPr/>
            <p:nvPr/>
          </p:nvCxnSpPr>
          <p:spPr>
            <a:xfrm rot="10800000">
              <a:off x="2338400" y="1102475"/>
              <a:ext cx="0" cy="804900"/>
            </a:xfrm>
            <a:prstGeom prst="straightConnector1">
              <a:avLst/>
            </a:prstGeom>
            <a:noFill/>
            <a:ln cap="flat" cmpd="sng" w="9525">
              <a:solidFill>
                <a:schemeClr val="dk1"/>
              </a:solidFill>
              <a:prstDash val="dot"/>
              <a:round/>
              <a:headEnd len="med" w="med" type="none"/>
              <a:tailEnd len="med" w="med" type="none"/>
            </a:ln>
          </p:spPr>
        </p:cxnSp>
        <p:cxnSp>
          <p:nvCxnSpPr>
            <p:cNvPr id="1118" name="Google Shape;1118;p108"/>
            <p:cNvCxnSpPr/>
            <p:nvPr/>
          </p:nvCxnSpPr>
          <p:spPr>
            <a:xfrm>
              <a:off x="2357450" y="1319200"/>
              <a:ext cx="495300" cy="0"/>
            </a:xfrm>
            <a:prstGeom prst="straightConnector1">
              <a:avLst/>
            </a:prstGeom>
            <a:noFill/>
            <a:ln cap="flat" cmpd="sng" w="9525">
              <a:solidFill>
                <a:schemeClr val="dk1"/>
              </a:solidFill>
              <a:prstDash val="dot"/>
              <a:round/>
              <a:headEnd len="med" w="med" type="none"/>
              <a:tailEnd len="med" w="med" type="none"/>
            </a:ln>
          </p:spPr>
        </p:cxnSp>
        <p:cxnSp>
          <p:nvCxnSpPr>
            <p:cNvPr id="1119" name="Google Shape;1119;p108"/>
            <p:cNvCxnSpPr/>
            <p:nvPr/>
          </p:nvCxnSpPr>
          <p:spPr>
            <a:xfrm rot="10800000">
              <a:off x="2262500" y="3183900"/>
              <a:ext cx="0" cy="283200"/>
            </a:xfrm>
            <a:prstGeom prst="straightConnector1">
              <a:avLst/>
            </a:prstGeom>
            <a:noFill/>
            <a:ln cap="flat" cmpd="sng" w="9525">
              <a:solidFill>
                <a:schemeClr val="dk1"/>
              </a:solidFill>
              <a:prstDash val="dot"/>
              <a:round/>
              <a:headEnd len="med" w="med" type="none"/>
              <a:tailEnd len="med" w="med" type="none"/>
            </a:ln>
          </p:spPr>
        </p:cxnSp>
        <p:cxnSp>
          <p:nvCxnSpPr>
            <p:cNvPr id="1120" name="Google Shape;1120;p108"/>
            <p:cNvCxnSpPr/>
            <p:nvPr/>
          </p:nvCxnSpPr>
          <p:spPr>
            <a:xfrm>
              <a:off x="2281675" y="3903125"/>
              <a:ext cx="495300" cy="0"/>
            </a:xfrm>
            <a:prstGeom prst="straightConnector1">
              <a:avLst/>
            </a:prstGeom>
            <a:noFill/>
            <a:ln cap="flat" cmpd="sng" w="9525">
              <a:solidFill>
                <a:schemeClr val="dk1"/>
              </a:solidFill>
              <a:prstDash val="dot"/>
              <a:round/>
              <a:headEnd len="med" w="med" type="none"/>
              <a:tailEnd len="med" w="med" type="none"/>
            </a:ln>
          </p:spPr>
        </p:cxnSp>
        <p:cxnSp>
          <p:nvCxnSpPr>
            <p:cNvPr id="1121" name="Google Shape;1121;p108"/>
            <p:cNvCxnSpPr/>
            <p:nvPr/>
          </p:nvCxnSpPr>
          <p:spPr>
            <a:xfrm rot="10800000">
              <a:off x="2262500" y="3697150"/>
              <a:ext cx="0" cy="805800"/>
            </a:xfrm>
            <a:prstGeom prst="straightConnector1">
              <a:avLst/>
            </a:prstGeom>
            <a:noFill/>
            <a:ln cap="flat" cmpd="sng" w="9525">
              <a:solidFill>
                <a:schemeClr val="dk1"/>
              </a:solidFill>
              <a:prstDash val="dot"/>
              <a:round/>
              <a:headEnd len="med" w="med" type="none"/>
              <a:tailEnd len="med" w="med" type="none"/>
            </a:ln>
          </p:spPr>
        </p:cxnSp>
        <p:cxnSp>
          <p:nvCxnSpPr>
            <p:cNvPr id="1122" name="Google Shape;1122;p108"/>
            <p:cNvCxnSpPr/>
            <p:nvPr/>
          </p:nvCxnSpPr>
          <p:spPr>
            <a:xfrm>
              <a:off x="2281675" y="4502950"/>
              <a:ext cx="1690200" cy="0"/>
            </a:xfrm>
            <a:prstGeom prst="straightConnector1">
              <a:avLst/>
            </a:prstGeom>
            <a:noFill/>
            <a:ln cap="flat" cmpd="sng" w="9525">
              <a:solidFill>
                <a:schemeClr val="dk1"/>
              </a:solidFill>
              <a:prstDash val="dot"/>
              <a:round/>
              <a:headEnd len="med" w="med" type="none"/>
              <a:tailEnd len="med" w="med" type="none"/>
            </a:ln>
          </p:spPr>
        </p:cxnSp>
        <p:cxnSp>
          <p:nvCxnSpPr>
            <p:cNvPr id="1123" name="Google Shape;1123;p108"/>
            <p:cNvCxnSpPr/>
            <p:nvPr/>
          </p:nvCxnSpPr>
          <p:spPr>
            <a:xfrm rot="10800000">
              <a:off x="5710275" y="783275"/>
              <a:ext cx="0" cy="552600"/>
            </a:xfrm>
            <a:prstGeom prst="straightConnector1">
              <a:avLst/>
            </a:prstGeom>
            <a:noFill/>
            <a:ln cap="flat" cmpd="sng" w="9525">
              <a:solidFill>
                <a:schemeClr val="dk1"/>
              </a:solidFill>
              <a:prstDash val="dot"/>
              <a:round/>
              <a:headEnd len="med" w="med" type="none"/>
              <a:tailEnd len="med" w="med" type="none"/>
            </a:ln>
          </p:spPr>
        </p:cxnSp>
        <p:cxnSp>
          <p:nvCxnSpPr>
            <p:cNvPr id="1124" name="Google Shape;1124;p108"/>
            <p:cNvCxnSpPr/>
            <p:nvPr/>
          </p:nvCxnSpPr>
          <p:spPr>
            <a:xfrm>
              <a:off x="4724900" y="719150"/>
              <a:ext cx="657000" cy="2400"/>
            </a:xfrm>
            <a:prstGeom prst="straightConnector1">
              <a:avLst/>
            </a:prstGeom>
            <a:noFill/>
            <a:ln cap="flat" cmpd="sng" w="9525">
              <a:solidFill>
                <a:schemeClr val="dk1"/>
              </a:solidFill>
              <a:prstDash val="dot"/>
              <a:round/>
              <a:headEnd len="med" w="med" type="none"/>
              <a:tailEnd len="med" w="med" type="none"/>
            </a:ln>
          </p:spPr>
        </p:cxnSp>
        <p:sp>
          <p:nvSpPr>
            <p:cNvPr id="1125" name="Google Shape;1125;p108"/>
            <p:cNvSpPr/>
            <p:nvPr/>
          </p:nvSpPr>
          <p:spPr>
            <a:xfrm>
              <a:off x="3943376" y="515749"/>
              <a:ext cx="814500" cy="4383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Define Business</a:t>
              </a:r>
              <a:endParaRPr b="1" sz="900">
                <a:solidFill>
                  <a:schemeClr val="lt1"/>
                </a:solidFill>
                <a:latin typeface="Proxima Nova"/>
                <a:ea typeface="Proxima Nova"/>
                <a:cs typeface="Proxima Nova"/>
                <a:sym typeface="Proxima Nova"/>
              </a:endParaRPr>
            </a:p>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Problem</a:t>
              </a:r>
              <a:endParaRPr b="1" sz="900">
                <a:solidFill>
                  <a:schemeClr val="lt1"/>
                </a:solidFill>
                <a:latin typeface="Proxima Nova"/>
                <a:ea typeface="Proxima Nova"/>
                <a:cs typeface="Proxima Nova"/>
                <a:sym typeface="Proxima Nova"/>
              </a:endParaRPr>
            </a:p>
          </p:txBody>
        </p:sp>
        <p:sp>
          <p:nvSpPr>
            <p:cNvPr id="1126" name="Google Shape;1126;p108"/>
            <p:cNvSpPr/>
            <p:nvPr/>
          </p:nvSpPr>
          <p:spPr>
            <a:xfrm>
              <a:off x="5214950" y="10539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Define MPV</a:t>
              </a:r>
              <a:endParaRPr b="1" sz="900">
                <a:solidFill>
                  <a:schemeClr val="lt1"/>
                </a:solidFill>
                <a:latin typeface="Proxima Nova"/>
                <a:ea typeface="Proxima Nova"/>
                <a:cs typeface="Proxima Nova"/>
                <a:sym typeface="Proxima Nova"/>
              </a:endParaRPr>
            </a:p>
          </p:txBody>
        </p:sp>
        <p:sp>
          <p:nvSpPr>
            <p:cNvPr id="1127" name="Google Shape;1127;p108"/>
            <p:cNvSpPr/>
            <p:nvPr/>
          </p:nvSpPr>
          <p:spPr>
            <a:xfrm>
              <a:off x="2747983" y="1030141"/>
              <a:ext cx="814500" cy="4383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Gather &amp; Analyze</a:t>
              </a:r>
              <a:endParaRPr b="1" sz="900">
                <a:solidFill>
                  <a:schemeClr val="lt1"/>
                </a:solidFill>
                <a:latin typeface="Proxima Nova"/>
                <a:ea typeface="Proxima Nova"/>
                <a:cs typeface="Proxima Nova"/>
                <a:sym typeface="Proxima Nova"/>
              </a:endParaRPr>
            </a:p>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Insights</a:t>
              </a:r>
              <a:endParaRPr b="1" sz="900">
                <a:solidFill>
                  <a:schemeClr val="lt1"/>
                </a:solidFill>
                <a:latin typeface="Proxima Nova"/>
                <a:ea typeface="Proxima Nova"/>
                <a:cs typeface="Proxima Nova"/>
                <a:sym typeface="Proxima Nova"/>
              </a:endParaRPr>
            </a:p>
          </p:txBody>
        </p:sp>
        <p:sp>
          <p:nvSpPr>
            <p:cNvPr id="1128" name="Google Shape;1128;p108"/>
            <p:cNvSpPr/>
            <p:nvPr/>
          </p:nvSpPr>
          <p:spPr>
            <a:xfrm>
              <a:off x="5767400" y="19159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80000"/>
                </a:lnSpc>
                <a:spcBef>
                  <a:spcPts val="0"/>
                </a:spcBef>
                <a:spcAft>
                  <a:spcPts val="0"/>
                </a:spcAft>
                <a:buNone/>
              </a:pPr>
              <a:r>
                <a:rPr b="1" lang="en" sz="900">
                  <a:solidFill>
                    <a:schemeClr val="lt1"/>
                  </a:solidFill>
                  <a:latin typeface="Proxima Nova"/>
                  <a:ea typeface="Proxima Nova"/>
                  <a:cs typeface="Proxima Nova"/>
                  <a:sym typeface="Proxima Nova"/>
                </a:rPr>
                <a:t>Get Data</a:t>
              </a:r>
              <a:endParaRPr b="1" sz="900">
                <a:solidFill>
                  <a:schemeClr val="lt1"/>
                </a:solidFill>
                <a:latin typeface="Proxima Nova"/>
                <a:ea typeface="Proxima Nova"/>
                <a:cs typeface="Proxima Nova"/>
                <a:sym typeface="Proxima Nova"/>
              </a:endParaRPr>
            </a:p>
          </p:txBody>
        </p:sp>
        <p:sp>
          <p:nvSpPr>
            <p:cNvPr id="1129" name="Google Shape;1129;p108"/>
            <p:cNvSpPr/>
            <p:nvPr/>
          </p:nvSpPr>
          <p:spPr>
            <a:xfrm>
              <a:off x="2166950" y="19159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Monitor</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Predictions</a:t>
              </a:r>
              <a:endParaRPr b="1" sz="900">
                <a:solidFill>
                  <a:schemeClr val="lt1"/>
                </a:solidFill>
                <a:latin typeface="Proxima Nova"/>
                <a:ea typeface="Proxima Nova"/>
                <a:cs typeface="Proxima Nova"/>
                <a:sym typeface="Proxima Nova"/>
              </a:endParaRPr>
            </a:p>
          </p:txBody>
        </p:sp>
        <p:sp>
          <p:nvSpPr>
            <p:cNvPr id="1130" name="Google Shape;1130;p108"/>
            <p:cNvSpPr/>
            <p:nvPr/>
          </p:nvSpPr>
          <p:spPr>
            <a:xfrm>
              <a:off x="2071700" y="27541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Make Predictions</a:t>
              </a:r>
              <a:endParaRPr b="1" sz="900">
                <a:solidFill>
                  <a:schemeClr val="lt1"/>
                </a:solidFill>
                <a:latin typeface="Proxima Nova"/>
                <a:ea typeface="Proxima Nova"/>
                <a:cs typeface="Proxima Nova"/>
                <a:sym typeface="Proxima Nova"/>
              </a:endParaRPr>
            </a:p>
          </p:txBody>
        </p:sp>
        <p:sp>
          <p:nvSpPr>
            <p:cNvPr id="1131" name="Google Shape;1131;p108"/>
            <p:cNvSpPr/>
            <p:nvPr/>
          </p:nvSpPr>
          <p:spPr>
            <a:xfrm>
              <a:off x="6581900" y="275415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Data</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Preparation</a:t>
              </a:r>
              <a:endParaRPr b="1" sz="900">
                <a:solidFill>
                  <a:schemeClr val="lt1"/>
                </a:solidFill>
                <a:latin typeface="Proxima Nova"/>
                <a:ea typeface="Proxima Nova"/>
                <a:cs typeface="Proxima Nova"/>
                <a:sym typeface="Proxima Nova"/>
              </a:endParaRPr>
            </a:p>
          </p:txBody>
        </p:sp>
        <p:sp>
          <p:nvSpPr>
            <p:cNvPr id="1132" name="Google Shape;1132;p108"/>
            <p:cNvSpPr/>
            <p:nvPr/>
          </p:nvSpPr>
          <p:spPr>
            <a:xfrm>
              <a:off x="5767400" y="3697125"/>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Train</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Model</a:t>
              </a:r>
              <a:endParaRPr b="1" sz="900">
                <a:solidFill>
                  <a:schemeClr val="lt1"/>
                </a:solidFill>
                <a:latin typeface="Proxima Nova"/>
                <a:ea typeface="Proxima Nova"/>
                <a:cs typeface="Proxima Nova"/>
                <a:sym typeface="Proxima Nova"/>
              </a:endParaRPr>
            </a:p>
          </p:txBody>
        </p:sp>
        <p:sp>
          <p:nvSpPr>
            <p:cNvPr id="1133" name="Google Shape;1133;p108"/>
            <p:cNvSpPr/>
            <p:nvPr/>
          </p:nvSpPr>
          <p:spPr>
            <a:xfrm>
              <a:off x="2590800" y="3697125"/>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Deploy</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Model</a:t>
              </a:r>
              <a:endParaRPr b="1" sz="900">
                <a:solidFill>
                  <a:schemeClr val="lt1"/>
                </a:solidFill>
                <a:latin typeface="Proxima Nova"/>
                <a:ea typeface="Proxima Nova"/>
                <a:cs typeface="Proxima Nova"/>
                <a:sym typeface="Proxima Nova"/>
              </a:endParaRPr>
            </a:p>
          </p:txBody>
        </p:sp>
        <p:sp>
          <p:nvSpPr>
            <p:cNvPr id="1134" name="Google Shape;1134;p108"/>
            <p:cNvSpPr/>
            <p:nvPr/>
          </p:nvSpPr>
          <p:spPr>
            <a:xfrm>
              <a:off x="3971925" y="4297200"/>
              <a:ext cx="814500" cy="390600"/>
            </a:xfrm>
            <a:prstGeom prst="roundRect">
              <a:avLst>
                <a:gd fmla="val 16667" name="adj"/>
              </a:avLst>
            </a:prstGeom>
            <a:solidFill>
              <a:schemeClr val="accent1"/>
            </a:solidFill>
            <a:ln>
              <a:noFill/>
            </a:ln>
          </p:spPr>
          <p:txBody>
            <a:bodyPr anchorCtr="0" anchor="ctr" bIns="91425" lIns="0" spcFirstLastPara="1" rIns="0" wrap="square" tIns="91425">
              <a:noAutofit/>
            </a:bodyPr>
            <a:lstStyle/>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Ready for</a:t>
              </a:r>
              <a:endParaRPr b="1" sz="900">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0"/>
                </a:spcAft>
                <a:buNone/>
              </a:pPr>
              <a:r>
                <a:rPr b="1" lang="en" sz="900">
                  <a:solidFill>
                    <a:schemeClr val="lt1"/>
                  </a:solidFill>
                  <a:latin typeface="Proxima Nova"/>
                  <a:ea typeface="Proxima Nova"/>
                  <a:cs typeface="Proxima Nova"/>
                  <a:sym typeface="Proxima Nova"/>
                </a:rPr>
                <a:t>Prediction</a:t>
              </a:r>
              <a:endParaRPr b="1" sz="900">
                <a:solidFill>
                  <a:schemeClr val="lt1"/>
                </a:solidFill>
                <a:latin typeface="Proxima Nova"/>
                <a:ea typeface="Proxima Nova"/>
                <a:cs typeface="Proxima Nova"/>
                <a:sym typeface="Proxima Nova"/>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Potential Obstacles Throughout the ML Workflow</a:t>
            </a:r>
            <a:endParaRPr/>
          </a:p>
        </p:txBody>
      </p:sp>
      <p:sp>
        <p:nvSpPr>
          <p:cNvPr id="1140" name="Google Shape;1140;p109"/>
          <p:cNvSpPr txBox="1"/>
          <p:nvPr/>
        </p:nvSpPr>
        <p:spPr>
          <a:xfrm>
            <a:off x="4698472" y="1761450"/>
            <a:ext cx="1876200" cy="2589300"/>
          </a:xfrm>
          <a:prstGeom prst="rect">
            <a:avLst/>
          </a:prstGeom>
          <a:noFill/>
          <a:ln>
            <a:noFill/>
          </a:ln>
        </p:spPr>
        <p:txBody>
          <a:bodyPr anchorCtr="0" anchor="t" bIns="91425" lIns="0" spcFirstLastPara="1" rIns="91425" wrap="square" tIns="91425">
            <a:noAutofit/>
          </a:bodyPr>
          <a:lstStyle/>
          <a:p>
            <a:pPr indent="-311150" lvl="0" marL="457200" rtl="0" algn="l">
              <a:lnSpc>
                <a:spcPct val="115000"/>
              </a:lnSpc>
              <a:spcBef>
                <a:spcPts val="0"/>
              </a:spcBef>
              <a:spcAft>
                <a:spcPts val="0"/>
              </a:spcAft>
              <a:buSzPts val="1300"/>
              <a:buFont typeface="Proxima Nova"/>
              <a:buChar char="●"/>
            </a:pPr>
            <a:r>
              <a:rPr lang="en" sz="1300">
                <a:latin typeface="Proxima Nova"/>
                <a:ea typeface="Proxima Nova"/>
                <a:cs typeface="Proxima Nova"/>
                <a:sym typeface="Proxima Nova"/>
              </a:rPr>
              <a:t>The model doesn’t consistently perform as expected.</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SzPts val="1300"/>
              <a:buFont typeface="Proxima Nova"/>
              <a:buChar char="●"/>
            </a:pPr>
            <a:r>
              <a:rPr lang="en" sz="1300">
                <a:latin typeface="Proxima Nova"/>
                <a:ea typeface="Proxima Nova"/>
                <a:cs typeface="Proxima Nova"/>
                <a:sym typeface="Proxima Nova"/>
              </a:rPr>
              <a:t>Insufficient training for the users of the model.</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Cybersecurity threats.</a:t>
            </a:r>
            <a:endParaRPr sz="1300">
              <a:latin typeface="Proxima Nova"/>
              <a:ea typeface="Proxima Nova"/>
              <a:cs typeface="Proxima Nova"/>
              <a:sym typeface="Proxima Nova"/>
            </a:endParaRPr>
          </a:p>
        </p:txBody>
      </p:sp>
      <p:sp>
        <p:nvSpPr>
          <p:cNvPr id="1141" name="Google Shape;1141;p109"/>
          <p:cNvSpPr/>
          <p:nvPr/>
        </p:nvSpPr>
        <p:spPr>
          <a:xfrm>
            <a:off x="4698466" y="1031925"/>
            <a:ext cx="1876200" cy="681600"/>
          </a:xfrm>
          <a:prstGeom prst="rect">
            <a:avLst/>
          </a:prstGeom>
          <a:solidFill>
            <a:srgbClr val="00A7BD"/>
          </a:solidFill>
          <a:ln>
            <a:noFill/>
          </a:ln>
        </p:spPr>
        <p:txBody>
          <a:bodyPr anchorCtr="0" anchor="ctr" bIns="35725" lIns="35725" spcFirstLastPara="1" rIns="35725" wrap="square" tIns="35725">
            <a:noAutofit/>
          </a:bodyPr>
          <a:lstStyle/>
          <a:p>
            <a:pPr indent="0" lvl="0" marL="0" rtl="0" algn="ctr">
              <a:lnSpc>
                <a:spcPct val="115000"/>
              </a:lnSpc>
              <a:spcBef>
                <a:spcPts val="0"/>
              </a:spcBef>
              <a:spcAft>
                <a:spcPts val="0"/>
              </a:spcAft>
              <a:buClr>
                <a:srgbClr val="FFFFFF"/>
              </a:buClr>
              <a:buSzPts val="3600"/>
              <a:buFont typeface="Helvetica Neue"/>
              <a:buNone/>
            </a:pPr>
            <a:r>
              <a:rPr b="1" lang="en" sz="1600">
                <a:latin typeface="Proxima Nova"/>
                <a:ea typeface="Proxima Nova"/>
                <a:cs typeface="Proxima Nova"/>
                <a:sym typeface="Proxima Nova"/>
              </a:rPr>
              <a:t>Production</a:t>
            </a:r>
            <a:endParaRPr b="1" sz="1600">
              <a:solidFill>
                <a:srgbClr val="000000"/>
              </a:solidFill>
              <a:latin typeface="Proxima Nova"/>
              <a:ea typeface="Proxima Nova"/>
              <a:cs typeface="Proxima Nova"/>
              <a:sym typeface="Proxima Nova"/>
            </a:endParaRPr>
          </a:p>
        </p:txBody>
      </p:sp>
      <p:sp>
        <p:nvSpPr>
          <p:cNvPr id="1142" name="Google Shape;1142;p109"/>
          <p:cNvSpPr/>
          <p:nvPr/>
        </p:nvSpPr>
        <p:spPr>
          <a:xfrm>
            <a:off x="2569317" y="1031925"/>
            <a:ext cx="1876200" cy="681600"/>
          </a:xfrm>
          <a:prstGeom prst="rect">
            <a:avLst/>
          </a:prstGeom>
          <a:solidFill>
            <a:srgbClr val="000000"/>
          </a:solidFill>
          <a:ln>
            <a:noFill/>
          </a:ln>
        </p:spPr>
        <p:txBody>
          <a:bodyPr anchorCtr="0" anchor="ctr" bIns="35725" lIns="35725" spcFirstLastPara="1" rIns="35725" wrap="square" tIns="35725">
            <a:noAutofit/>
          </a:bodyPr>
          <a:lstStyle/>
          <a:p>
            <a:pPr indent="0" lvl="0" marL="0" marR="0" rtl="0" algn="ctr">
              <a:lnSpc>
                <a:spcPct val="115000"/>
              </a:lnSpc>
              <a:spcBef>
                <a:spcPts val="0"/>
              </a:spcBef>
              <a:spcAft>
                <a:spcPts val="0"/>
              </a:spcAft>
              <a:buClr>
                <a:srgbClr val="FFFFFF"/>
              </a:buClr>
              <a:buSzPts val="3600"/>
              <a:buFont typeface="Helvetica Neue"/>
              <a:buNone/>
            </a:pPr>
            <a:r>
              <a:rPr b="1" lang="en" sz="1600">
                <a:solidFill>
                  <a:srgbClr val="FFFFFF"/>
                </a:solidFill>
                <a:latin typeface="Proxima Nova"/>
                <a:ea typeface="Proxima Nova"/>
                <a:cs typeface="Proxima Nova"/>
                <a:sym typeface="Proxima Nova"/>
              </a:rPr>
              <a:t>Prototype</a:t>
            </a:r>
            <a:endParaRPr b="1" i="0" sz="1600" u="none" cap="none" strike="noStrike">
              <a:solidFill>
                <a:srgbClr val="FFFFFF"/>
              </a:solidFill>
              <a:latin typeface="Proxima Nova"/>
              <a:ea typeface="Proxima Nova"/>
              <a:cs typeface="Proxima Nova"/>
              <a:sym typeface="Proxima Nova"/>
            </a:endParaRPr>
          </a:p>
        </p:txBody>
      </p:sp>
      <p:sp>
        <p:nvSpPr>
          <p:cNvPr id="1143" name="Google Shape;1143;p109"/>
          <p:cNvSpPr/>
          <p:nvPr/>
        </p:nvSpPr>
        <p:spPr>
          <a:xfrm>
            <a:off x="440175" y="1031938"/>
            <a:ext cx="1876200" cy="681600"/>
          </a:xfrm>
          <a:prstGeom prst="rect">
            <a:avLst/>
          </a:prstGeom>
          <a:solidFill>
            <a:srgbClr val="E51B24"/>
          </a:solidFill>
          <a:ln>
            <a:noFill/>
          </a:ln>
        </p:spPr>
        <p:txBody>
          <a:bodyPr anchorCtr="0" anchor="ctr" bIns="35725" lIns="35725" spcFirstLastPara="1" rIns="35725" wrap="square" tIns="35725">
            <a:noAutofit/>
          </a:bodyPr>
          <a:lstStyle/>
          <a:p>
            <a:pPr indent="0" lvl="0" marL="0" marR="0" rtl="0" algn="ctr">
              <a:lnSpc>
                <a:spcPct val="115000"/>
              </a:lnSpc>
              <a:spcBef>
                <a:spcPts val="0"/>
              </a:spcBef>
              <a:spcAft>
                <a:spcPts val="0"/>
              </a:spcAft>
              <a:buClr>
                <a:srgbClr val="FFFFFF"/>
              </a:buClr>
              <a:buSzPts val="3600"/>
              <a:buFont typeface="Helvetica Neue"/>
              <a:buNone/>
            </a:pPr>
            <a:r>
              <a:rPr b="1" lang="en" sz="1600">
                <a:solidFill>
                  <a:srgbClr val="FFFFFF"/>
                </a:solidFill>
                <a:latin typeface="Proxima Nova"/>
                <a:ea typeface="Proxima Nova"/>
                <a:cs typeface="Proxima Nova"/>
                <a:sym typeface="Proxima Nova"/>
              </a:rPr>
              <a:t>Define</a:t>
            </a:r>
            <a:endParaRPr b="1" i="0" sz="1600" u="none" cap="none" strike="noStrike">
              <a:solidFill>
                <a:srgbClr val="FFFFFF"/>
              </a:solidFill>
              <a:latin typeface="Proxima Nova"/>
              <a:ea typeface="Proxima Nova"/>
              <a:cs typeface="Proxima Nova"/>
              <a:sym typeface="Proxima Nova"/>
            </a:endParaRPr>
          </a:p>
        </p:txBody>
      </p:sp>
      <p:sp>
        <p:nvSpPr>
          <p:cNvPr id="1144" name="Google Shape;1144;p109"/>
          <p:cNvSpPr/>
          <p:nvPr/>
        </p:nvSpPr>
        <p:spPr>
          <a:xfrm>
            <a:off x="6827624" y="1031925"/>
            <a:ext cx="1876200" cy="681600"/>
          </a:xfrm>
          <a:prstGeom prst="rect">
            <a:avLst/>
          </a:prstGeom>
          <a:solidFill>
            <a:srgbClr val="FFDB00"/>
          </a:solidFill>
          <a:ln>
            <a:noFill/>
          </a:ln>
        </p:spPr>
        <p:txBody>
          <a:bodyPr anchorCtr="0" anchor="ctr" bIns="35725" lIns="35725" spcFirstLastPara="1" rIns="35725" wrap="square" tIns="35725">
            <a:noAutofit/>
          </a:bodyPr>
          <a:lstStyle/>
          <a:p>
            <a:pPr indent="0" lvl="0" marL="0" rtl="0" algn="ctr">
              <a:lnSpc>
                <a:spcPct val="115000"/>
              </a:lnSpc>
              <a:spcBef>
                <a:spcPts val="0"/>
              </a:spcBef>
              <a:spcAft>
                <a:spcPts val="0"/>
              </a:spcAft>
              <a:buClr>
                <a:srgbClr val="FFFFFF"/>
              </a:buClr>
              <a:buSzPts val="3600"/>
              <a:buFont typeface="Helvetica Neue"/>
              <a:buNone/>
            </a:pPr>
            <a:r>
              <a:rPr b="1" lang="en" sz="1600">
                <a:latin typeface="Proxima Nova"/>
                <a:ea typeface="Proxima Nova"/>
                <a:cs typeface="Proxima Nova"/>
                <a:sym typeface="Proxima Nova"/>
              </a:rPr>
              <a:t>Measure</a:t>
            </a:r>
            <a:endParaRPr b="1" sz="1600">
              <a:latin typeface="Proxima Nova"/>
              <a:ea typeface="Proxima Nova"/>
              <a:cs typeface="Proxima Nova"/>
              <a:sym typeface="Proxima Nova"/>
            </a:endParaRPr>
          </a:p>
        </p:txBody>
      </p:sp>
      <p:sp>
        <p:nvSpPr>
          <p:cNvPr id="1145" name="Google Shape;1145;p109"/>
          <p:cNvSpPr txBox="1"/>
          <p:nvPr/>
        </p:nvSpPr>
        <p:spPr>
          <a:xfrm>
            <a:off x="6827613" y="1761450"/>
            <a:ext cx="1876200" cy="2589300"/>
          </a:xfrm>
          <a:prstGeom prst="rect">
            <a:avLst/>
          </a:prstGeom>
          <a:noFill/>
          <a:ln>
            <a:noFill/>
          </a:ln>
        </p:spPr>
        <p:txBody>
          <a:bodyPr anchorCtr="0" anchor="t" bIns="91425" lIns="0"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Biased model outcomes.</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Model outcomes can’t be explained.</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Slow detection of, or response to, problems in the model.</a:t>
            </a:r>
            <a:endParaRPr sz="1300">
              <a:latin typeface="Proxima Nova"/>
              <a:ea typeface="Proxima Nova"/>
              <a:cs typeface="Proxima Nova"/>
              <a:sym typeface="Proxima Nova"/>
            </a:endParaRPr>
          </a:p>
        </p:txBody>
      </p:sp>
      <p:sp>
        <p:nvSpPr>
          <p:cNvPr id="1146" name="Google Shape;1146;p109"/>
          <p:cNvSpPr txBox="1"/>
          <p:nvPr/>
        </p:nvSpPr>
        <p:spPr>
          <a:xfrm>
            <a:off x="2569325" y="1761450"/>
            <a:ext cx="2002800" cy="2843400"/>
          </a:xfrm>
          <a:prstGeom prst="rect">
            <a:avLst/>
          </a:prstGeom>
          <a:noFill/>
          <a:ln>
            <a:noFill/>
          </a:ln>
        </p:spPr>
        <p:txBody>
          <a:bodyPr anchorCtr="0" anchor="t" bIns="91425" lIns="0"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Incomplete, inaccurate, or </a:t>
            </a:r>
            <a:r>
              <a:rPr lang="en" sz="1300">
                <a:latin typeface="Proxima Nova"/>
                <a:ea typeface="Proxima Nova"/>
                <a:cs typeface="Proxima Nova"/>
                <a:sym typeface="Proxima Nova"/>
              </a:rPr>
              <a:t>non-representative</a:t>
            </a:r>
            <a:r>
              <a:rPr lang="en" sz="1300">
                <a:latin typeface="Proxima Nova"/>
                <a:ea typeface="Proxima Nova"/>
                <a:cs typeface="Proxima Nova"/>
                <a:sym typeface="Proxima Nova"/>
              </a:rPr>
              <a:t>  data.</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Protected data becomes unsecured.</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Regulatory noncompliance.</a:t>
            </a:r>
            <a:endParaRPr sz="1300">
              <a:latin typeface="Proxima Nova"/>
              <a:ea typeface="Proxima Nova"/>
              <a:cs typeface="Proxima Nova"/>
              <a:sym typeface="Proxima Nova"/>
            </a:endParaRPr>
          </a:p>
        </p:txBody>
      </p:sp>
      <p:sp>
        <p:nvSpPr>
          <p:cNvPr id="1147" name="Google Shape;1147;p109"/>
          <p:cNvSpPr txBox="1"/>
          <p:nvPr/>
        </p:nvSpPr>
        <p:spPr>
          <a:xfrm>
            <a:off x="440175" y="1761450"/>
            <a:ext cx="1876200" cy="2589300"/>
          </a:xfrm>
          <a:prstGeom prst="rect">
            <a:avLst/>
          </a:prstGeom>
          <a:noFill/>
          <a:ln>
            <a:noFill/>
          </a:ln>
        </p:spPr>
        <p:txBody>
          <a:bodyPr anchorCtr="0" anchor="t" bIns="91425" lIns="0" spcFirstLastPara="1" rIns="91425" wrap="square" tIns="91425">
            <a:noAutofit/>
          </a:bodyPr>
          <a:lstStyle/>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Is the use case unethical?</a:t>
            </a:r>
            <a:endParaRPr sz="1300">
              <a:latin typeface="Proxima Nova"/>
              <a:ea typeface="Proxima Nova"/>
              <a:cs typeface="Proxima Nova"/>
              <a:sym typeface="Proxima Nova"/>
            </a:endParaRPr>
          </a:p>
          <a:p>
            <a:pPr indent="-311150" lvl="0" marL="457200" rtl="0" algn="l">
              <a:lnSpc>
                <a:spcPct val="115000"/>
              </a:lnSpc>
              <a:spcBef>
                <a:spcPts val="0"/>
              </a:spcBef>
              <a:spcAft>
                <a:spcPts val="0"/>
              </a:spcAft>
              <a:buClr>
                <a:srgbClr val="000000"/>
              </a:buClr>
              <a:buSzPts val="1300"/>
              <a:buFont typeface="Proxima Nova"/>
              <a:buChar char="●"/>
            </a:pPr>
            <a:r>
              <a:rPr lang="en" sz="1300">
                <a:latin typeface="Proxima Nova"/>
                <a:ea typeface="Proxima Nova"/>
                <a:cs typeface="Proxima Nova"/>
                <a:sym typeface="Proxima Nova"/>
              </a:rPr>
              <a:t>Is the focus on the wrong success metrics?</a:t>
            </a:r>
            <a:endParaRPr sz="1300">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 name="Shape 1151"/>
        <p:cNvGrpSpPr/>
        <p:nvPr/>
      </p:nvGrpSpPr>
      <p:grpSpPr>
        <a:xfrm>
          <a:off x="0" y="0"/>
          <a:ext cx="0" cy="0"/>
          <a:chOff x="0" y="0"/>
          <a:chExt cx="0" cy="0"/>
        </a:xfrm>
      </p:grpSpPr>
      <p:sp>
        <p:nvSpPr>
          <p:cNvPr id="1152" name="Google Shape;1152;p11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Expectations</a:t>
            </a:r>
            <a:endParaRPr/>
          </a:p>
        </p:txBody>
      </p:sp>
      <p:sp>
        <p:nvSpPr>
          <p:cNvPr id="1153" name="Google Shape;1153;p110"/>
          <p:cNvSpPr txBox="1"/>
          <p:nvPr/>
        </p:nvSpPr>
        <p:spPr>
          <a:xfrm>
            <a:off x="457200" y="1131700"/>
            <a:ext cx="4631100" cy="329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Getting</a:t>
            </a:r>
            <a:r>
              <a:rPr b="1" lang="en" sz="1800">
                <a:solidFill>
                  <a:schemeClr val="dk1"/>
                </a:solidFill>
                <a:latin typeface="Proxima Nova"/>
                <a:ea typeface="Proxima Nova"/>
                <a:cs typeface="Proxima Nova"/>
                <a:sym typeface="Proxima Nova"/>
              </a:rPr>
              <a:t> the data you need </a:t>
            </a:r>
            <a:r>
              <a:rPr lang="en" sz="1800">
                <a:solidFill>
                  <a:schemeClr val="dk1"/>
                </a:solidFill>
                <a:latin typeface="Proxima Nova"/>
                <a:ea typeface="Proxima Nova"/>
                <a:cs typeface="Proxima Nova"/>
                <a:sym typeface="Proxima Nova"/>
              </a:rPr>
              <a:t>will be a significant part of any ML project.</a:t>
            </a:r>
            <a:endParaRPr sz="1800">
              <a:solidFill>
                <a:schemeClr val="dk1"/>
              </a:solidFill>
              <a:latin typeface="Proxima Nova"/>
              <a:ea typeface="Proxima Nova"/>
              <a:cs typeface="Proxima Nova"/>
              <a:sym typeface="Proxima Nova"/>
            </a:endParaRPr>
          </a:p>
          <a:p>
            <a:pPr indent="-330200" lvl="0" marL="457200" rtl="0" algn="l">
              <a:lnSpc>
                <a:spcPct val="115000"/>
              </a:lnSpc>
              <a:spcBef>
                <a:spcPts val="10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Work with your data team to build a new sample data set.</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Label data you already have (manually or automatically).</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Shop for an available labeled data set in third-party data.</a:t>
            </a:r>
            <a:endParaRPr sz="1600">
              <a:solidFill>
                <a:schemeClr val="dk1"/>
              </a:solidFill>
              <a:latin typeface="Proxima Nova"/>
              <a:ea typeface="Proxima Nova"/>
              <a:cs typeface="Proxima Nova"/>
              <a:sym typeface="Proxima Nova"/>
            </a:endParaRPr>
          </a:p>
          <a:p>
            <a:pPr indent="-330200" lvl="0" marL="457200" rtl="0" algn="l">
              <a:lnSpc>
                <a:spcPct val="115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Leverage a tool or vendor to create labels on your own data (e.g., Amazon SageMaker Ground Truth).</a:t>
            </a:r>
            <a:endParaRPr sz="1600">
              <a:latin typeface="Proxima Nova"/>
              <a:ea typeface="Proxima Nova"/>
              <a:cs typeface="Proxima Nova"/>
              <a:sym typeface="Proxima Nova"/>
            </a:endParaRPr>
          </a:p>
        </p:txBody>
      </p:sp>
      <p:sp>
        <p:nvSpPr>
          <p:cNvPr id="1154" name="Google Shape;1154;p110"/>
          <p:cNvSpPr/>
          <p:nvPr/>
        </p:nvSpPr>
        <p:spPr>
          <a:xfrm>
            <a:off x="5386850" y="1493275"/>
            <a:ext cx="3300000" cy="24363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Clr>
                <a:schemeClr val="dk1"/>
              </a:buClr>
              <a:buFont typeface="Arial"/>
              <a:buNone/>
            </a:pPr>
            <a:r>
              <a:rPr b="1" lang="en" sz="1800">
                <a:solidFill>
                  <a:schemeClr val="dk1"/>
                </a:solidFill>
                <a:latin typeface="Proxima Nova"/>
                <a:ea typeface="Proxima Nova"/>
                <a:cs typeface="Proxima Nova"/>
                <a:sym typeface="Proxima Nova"/>
              </a:rPr>
              <a:t>Expectation: </a:t>
            </a:r>
            <a:endParaRPr sz="1800">
              <a:solidFill>
                <a:schemeClr val="dk1"/>
              </a:solidFill>
              <a:latin typeface="Proxima Nova"/>
              <a:ea typeface="Proxima Nova"/>
              <a:cs typeface="Proxima Nova"/>
              <a:sym typeface="Proxima Nova"/>
            </a:endParaRPr>
          </a:p>
          <a:p>
            <a:pPr indent="0" lvl="0" marL="914400" rtl="0" algn="l">
              <a:lnSpc>
                <a:spcPct val="115000"/>
              </a:lnSpc>
              <a:spcBef>
                <a:spcPts val="1000"/>
              </a:spcBef>
              <a:spcAft>
                <a:spcPts val="0"/>
              </a:spcAft>
              <a:buClr>
                <a:schemeClr val="dk1"/>
              </a:buClr>
              <a:buFont typeface="Arial"/>
              <a:buNone/>
            </a:pPr>
            <a:r>
              <a:rPr lang="en" sz="1800">
                <a:solidFill>
                  <a:schemeClr val="dk1"/>
                </a:solidFill>
                <a:latin typeface="Proxima Nova"/>
                <a:ea typeface="Proxima Nova"/>
                <a:cs typeface="Proxima Nova"/>
                <a:sym typeface="Proxima Nova"/>
              </a:rPr>
              <a:t>A lot of time will be spent gathering data and ensuring it’s usable for the model.</a:t>
            </a:r>
            <a:endParaRPr sz="1800"/>
          </a:p>
        </p:txBody>
      </p:sp>
      <p:pic>
        <p:nvPicPr>
          <p:cNvPr id="1155" name="Google Shape;1155;p110"/>
          <p:cNvPicPr preferRelativeResize="0"/>
          <p:nvPr/>
        </p:nvPicPr>
        <p:blipFill>
          <a:blip r:embed="rId3">
            <a:alphaModFix/>
          </a:blip>
          <a:stretch>
            <a:fillRect/>
          </a:stretch>
        </p:blipFill>
        <p:spPr>
          <a:xfrm>
            <a:off x="5386851" y="2088651"/>
            <a:ext cx="1245525" cy="12455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sp>
        <p:nvSpPr>
          <p:cNvPr id="1160" name="Google Shape;1160;p11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Expectations</a:t>
            </a:r>
            <a:endParaRPr/>
          </a:p>
        </p:txBody>
      </p:sp>
      <p:sp>
        <p:nvSpPr>
          <p:cNvPr id="1161" name="Google Shape;1161;p111"/>
          <p:cNvSpPr txBox="1"/>
          <p:nvPr/>
        </p:nvSpPr>
        <p:spPr>
          <a:xfrm>
            <a:off x="457200" y="1204275"/>
            <a:ext cx="8229600" cy="75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The machine learning workflow is not linear, but is </a:t>
            </a:r>
            <a:r>
              <a:rPr b="1" lang="en" sz="1800">
                <a:latin typeface="Proxima Nova"/>
                <a:ea typeface="Proxima Nova"/>
                <a:cs typeface="Proxima Nova"/>
                <a:sym typeface="Proxima Nova"/>
              </a:rPr>
              <a:t>centered around an iterative test-and-learn approach</a:t>
            </a:r>
            <a:r>
              <a:rPr lang="en" sz="1800">
                <a:latin typeface="Proxima Nova"/>
                <a:ea typeface="Proxima Nova"/>
                <a:cs typeface="Proxima Nova"/>
                <a:sym typeface="Proxima Nova"/>
              </a:rPr>
              <a:t> — even after the model is developed.</a:t>
            </a:r>
            <a:endParaRPr sz="1800">
              <a:latin typeface="Proxima Nova"/>
              <a:ea typeface="Proxima Nova"/>
              <a:cs typeface="Proxima Nova"/>
              <a:sym typeface="Proxima Nova"/>
            </a:endParaRPr>
          </a:p>
        </p:txBody>
      </p:sp>
      <p:sp>
        <p:nvSpPr>
          <p:cNvPr id="1162" name="Google Shape;1162;p111"/>
          <p:cNvSpPr/>
          <p:nvPr/>
        </p:nvSpPr>
        <p:spPr>
          <a:xfrm>
            <a:off x="906450" y="2571750"/>
            <a:ext cx="7331100" cy="15438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914400" rtl="0" algn="l">
              <a:lnSpc>
                <a:spcPct val="115000"/>
              </a:lnSpc>
              <a:spcBef>
                <a:spcPts val="0"/>
              </a:spcBef>
              <a:spcAft>
                <a:spcPts val="0"/>
              </a:spcAft>
              <a:buClr>
                <a:schemeClr val="dk1"/>
              </a:buClr>
              <a:buFont typeface="Arial"/>
              <a:buNone/>
            </a:pPr>
            <a:r>
              <a:rPr b="1" lang="en" sz="1800">
                <a:solidFill>
                  <a:schemeClr val="dk1"/>
                </a:solidFill>
                <a:latin typeface="Proxima Nova"/>
                <a:ea typeface="Proxima Nova"/>
                <a:cs typeface="Proxima Nova"/>
                <a:sym typeface="Proxima Nova"/>
              </a:rPr>
              <a:t>Expectation: </a:t>
            </a:r>
            <a:endParaRPr sz="1800">
              <a:solidFill>
                <a:schemeClr val="dk1"/>
              </a:solidFill>
              <a:latin typeface="Proxima Nova"/>
              <a:ea typeface="Proxima Nova"/>
              <a:cs typeface="Proxima Nova"/>
              <a:sym typeface="Proxima Nova"/>
            </a:endParaRPr>
          </a:p>
          <a:p>
            <a:pPr indent="0" lvl="0" marL="914400" rtl="0" algn="l">
              <a:lnSpc>
                <a:spcPct val="115000"/>
              </a:lnSpc>
              <a:spcBef>
                <a:spcPts val="1000"/>
              </a:spcBef>
              <a:spcAft>
                <a:spcPts val="0"/>
              </a:spcAft>
              <a:buClr>
                <a:schemeClr val="dk1"/>
              </a:buClr>
              <a:buFont typeface="Arial"/>
              <a:buNone/>
            </a:pPr>
            <a:r>
              <a:rPr lang="en" sz="1800">
                <a:solidFill>
                  <a:schemeClr val="dk1"/>
                </a:solidFill>
                <a:latin typeface="Proxima Nova"/>
                <a:ea typeface="Proxima Nova"/>
                <a:cs typeface="Proxima Nova"/>
                <a:sym typeface="Proxima Nova"/>
              </a:rPr>
              <a:t>The “build” phase of an ML project will go through several cycles as the team iterates toward success metrics.</a:t>
            </a:r>
            <a:endParaRPr sz="1800"/>
          </a:p>
        </p:txBody>
      </p:sp>
      <p:pic>
        <p:nvPicPr>
          <p:cNvPr id="1163" name="Google Shape;1163;p111"/>
          <p:cNvPicPr preferRelativeResize="0"/>
          <p:nvPr/>
        </p:nvPicPr>
        <p:blipFill>
          <a:blip r:embed="rId3">
            <a:alphaModFix/>
          </a:blip>
          <a:stretch>
            <a:fillRect/>
          </a:stretch>
        </p:blipFill>
        <p:spPr>
          <a:xfrm>
            <a:off x="989600" y="2828823"/>
            <a:ext cx="1029625" cy="10296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12"/>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AI</a:t>
            </a:r>
            <a:endParaRPr/>
          </a:p>
        </p:txBody>
      </p:sp>
      <p:sp>
        <p:nvSpPr>
          <p:cNvPr id="1169" name="Google Shape;1169;p11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1170" name="Google Shape;1170;p112"/>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Welcome </a:t>
            </a:r>
            <a:br>
              <a:rPr lang="en">
                <a:solidFill>
                  <a:srgbClr val="FFFFFF"/>
                </a:solidFill>
                <a:latin typeface="Proxima Nova"/>
                <a:ea typeface="Proxima Nova"/>
                <a:cs typeface="Proxima Nova"/>
                <a:sym typeface="Proxima Nova"/>
              </a:rPr>
            </a:br>
            <a:r>
              <a:rPr lang="en">
                <a:solidFill>
                  <a:srgbClr val="FFFFFF"/>
                </a:solidFill>
                <a:latin typeface="Proxima Nova"/>
                <a:ea typeface="Proxima Nova"/>
                <a:cs typeface="Proxima Nova"/>
                <a:sym typeface="Proxima Nova"/>
              </a:rPr>
              <a:t>&amp; Introductions</a:t>
            </a:r>
            <a:endParaRPr>
              <a:solidFill>
                <a:srgbClr val="FFFFFF"/>
              </a:solidFill>
              <a:latin typeface="Proxima Nova"/>
              <a:ea typeface="Proxima Nova"/>
              <a:cs typeface="Proxima Nova"/>
              <a:sym typeface="Proxima Nova"/>
            </a:endParaRPr>
          </a:p>
        </p:txBody>
      </p:sp>
      <p:sp>
        <p:nvSpPr>
          <p:cNvPr id="1171" name="Google Shape;1171;p112"/>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12"/>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12"/>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Choosing AI Projects</a:t>
            </a:r>
            <a:endParaRPr>
              <a:solidFill>
                <a:srgbClr val="FFFFFF"/>
              </a:solidFill>
              <a:latin typeface="Proxima Nova"/>
              <a:ea typeface="Proxima Nova"/>
              <a:cs typeface="Proxima Nova"/>
              <a:sym typeface="Proxima Nova"/>
            </a:endParaRPr>
          </a:p>
        </p:txBody>
      </p:sp>
      <p:sp>
        <p:nvSpPr>
          <p:cNvPr id="1174" name="Google Shape;1174;p112"/>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Proxima Nova"/>
                <a:ea typeface="Proxima Nova"/>
                <a:cs typeface="Proxima Nova"/>
                <a:sym typeface="Proxima Nova"/>
              </a:rPr>
              <a:t>Responsible AI</a:t>
            </a:r>
            <a:endParaRPr b="1">
              <a:solidFill>
                <a:srgbClr val="FFFFFF"/>
              </a:solidFill>
              <a:latin typeface="Proxima Nova"/>
              <a:ea typeface="Proxima Nova"/>
              <a:cs typeface="Proxima Nova"/>
              <a:sym typeface="Proxima Nova"/>
            </a:endParaRPr>
          </a:p>
        </p:txBody>
      </p:sp>
      <p:sp>
        <p:nvSpPr>
          <p:cNvPr id="1175" name="Google Shape;1175;p112"/>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What, How, &amp; Why of AI</a:t>
            </a:r>
            <a:endParaRPr>
              <a:solidFill>
                <a:srgbClr val="FFFFFF"/>
              </a:solidFill>
              <a:latin typeface="Proxima Nova"/>
              <a:ea typeface="Proxima Nova"/>
              <a:cs typeface="Proxima Nova"/>
              <a:sym typeface="Proxima Nova"/>
            </a:endParaRPr>
          </a:p>
        </p:txBody>
      </p:sp>
      <p:cxnSp>
        <p:nvCxnSpPr>
          <p:cNvPr id="1176" name="Google Shape;1176;p112"/>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1177" name="Google Shape;1177;p112"/>
          <p:cNvCxnSpPr>
            <a:stCxn id="1171" idx="6"/>
            <a:endCxn id="1172"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1178" name="Google Shape;1178;p112"/>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1179" name="Google Shape;1179;p112"/>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12"/>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2"/>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AI in the Organization</a:t>
            </a:r>
            <a:endParaRPr>
              <a:solidFill>
                <a:srgbClr val="FFFFFF"/>
              </a:solidFill>
              <a:latin typeface="Proxima Nova"/>
              <a:ea typeface="Proxima Nova"/>
              <a:cs typeface="Proxima Nova"/>
              <a:sym typeface="Proxima Nova"/>
            </a:endParaRPr>
          </a:p>
        </p:txBody>
      </p:sp>
      <p:sp>
        <p:nvSpPr>
          <p:cNvPr id="1182" name="Google Shape;1182;p112"/>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Proxima Nova"/>
                <a:ea typeface="Proxima Nova"/>
                <a:cs typeface="Proxima Nova"/>
                <a:sym typeface="Proxima Nova"/>
              </a:rPr>
              <a:t>Bring It Home</a:t>
            </a:r>
            <a:endParaRPr>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183" name="Google Shape;1183;p112"/>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12"/>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12"/>
          <p:cNvSpPr/>
          <p:nvPr/>
        </p:nvSpPr>
        <p:spPr>
          <a:xfrm>
            <a:off x="5210775" y="288318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89" name="Shape 1189"/>
        <p:cNvGrpSpPr/>
        <p:nvPr/>
      </p:nvGrpSpPr>
      <p:grpSpPr>
        <a:xfrm>
          <a:off x="0" y="0"/>
          <a:ext cx="0" cy="0"/>
          <a:chOff x="0" y="0"/>
          <a:chExt cx="0" cy="0"/>
        </a:xfrm>
      </p:grpSpPr>
      <p:sp>
        <p:nvSpPr>
          <p:cNvPr id="1190" name="Google Shape;1190;p113"/>
          <p:cNvSpPr/>
          <p:nvPr/>
        </p:nvSpPr>
        <p:spPr>
          <a:xfrm>
            <a:off x="1621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91" name="Google Shape;1191;p113"/>
          <p:cNvSpPr txBox="1"/>
          <p:nvPr>
            <p:ph type="title"/>
          </p:nvPr>
        </p:nvSpPr>
        <p:spPr>
          <a:xfrm>
            <a:off x="1457325" y="280378"/>
            <a:ext cx="66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Responsible AI</a:t>
            </a:r>
            <a:endParaRPr b="0"/>
          </a:p>
        </p:txBody>
      </p:sp>
      <p:sp>
        <p:nvSpPr>
          <p:cNvPr id="1192" name="Google Shape;1192;p113"/>
          <p:cNvSpPr txBox="1"/>
          <p:nvPr>
            <p:ph idx="1" type="subTitle"/>
          </p:nvPr>
        </p:nvSpPr>
        <p:spPr>
          <a:xfrm>
            <a:off x="7699076" y="121950"/>
            <a:ext cx="987600" cy="3288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4</a:t>
            </a:r>
            <a:r>
              <a:rPr lang="en"/>
              <a:t>5 </a:t>
            </a:r>
            <a:r>
              <a:rPr lang="en"/>
              <a:t>Minutes</a:t>
            </a:r>
            <a:endParaRPr/>
          </a:p>
        </p:txBody>
      </p:sp>
      <p:sp>
        <p:nvSpPr>
          <p:cNvPr id="1193" name="Google Shape;1193;p113"/>
          <p:cNvSpPr txBox="1"/>
          <p:nvPr>
            <p:ph idx="12" type="sldNum"/>
          </p:nvPr>
        </p:nvSpPr>
        <p:spPr>
          <a:xfrm>
            <a:off x="108915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94" name="Google Shape;1194;p113"/>
          <p:cNvSpPr txBox="1"/>
          <p:nvPr/>
        </p:nvSpPr>
        <p:spPr>
          <a:xfrm>
            <a:off x="1457325" y="1272000"/>
            <a:ext cx="34080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Why?</a:t>
            </a:r>
            <a:endParaRPr b="1" sz="1600">
              <a:latin typeface="Proxima Nova"/>
              <a:ea typeface="Proxima Nova"/>
              <a:cs typeface="Proxima Nova"/>
              <a:sym typeface="Proxima Nova"/>
            </a:endParaRPr>
          </a:p>
          <a:p>
            <a:pPr indent="0" lvl="0" marL="0" rtl="0" algn="l">
              <a:lnSpc>
                <a:spcPct val="115000"/>
              </a:lnSpc>
              <a:spcBef>
                <a:spcPts val="1000"/>
              </a:spcBef>
              <a:spcAft>
                <a:spcPts val="1000"/>
              </a:spcAft>
              <a:buClr>
                <a:srgbClr val="000000"/>
              </a:buClr>
              <a:buSzPts val="400"/>
              <a:buFont typeface="Arial"/>
              <a:buNone/>
            </a:pPr>
            <a:r>
              <a:rPr lang="en" sz="1600">
                <a:latin typeface="Proxima Nova"/>
                <a:ea typeface="Proxima Nova"/>
                <a:cs typeface="Proxima Nova"/>
                <a:sym typeface="Proxima Nova"/>
              </a:rPr>
              <a:t>Developing and deploying ethical AI solutions is a responsibility that falls to many teams in an organization. By understanding the risks associated with AI, leaders will be able to ask the right questions to unpack the ethical, security, and privacy implications of an AI solution.</a:t>
            </a:r>
            <a:endParaRPr sz="1600">
              <a:latin typeface="Proxima Nova"/>
              <a:ea typeface="Proxima Nova"/>
              <a:cs typeface="Proxima Nova"/>
              <a:sym typeface="Proxima Nova"/>
            </a:endParaRPr>
          </a:p>
        </p:txBody>
      </p:sp>
      <p:sp>
        <p:nvSpPr>
          <p:cNvPr id="1195" name="Google Shape;1195;p113"/>
          <p:cNvSpPr txBox="1"/>
          <p:nvPr/>
        </p:nvSpPr>
        <p:spPr>
          <a:xfrm>
            <a:off x="5319150" y="1271998"/>
            <a:ext cx="31554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Learning Objectives:</a:t>
            </a:r>
            <a:endParaRPr b="1" sz="1600">
              <a:latin typeface="Proxima Nova"/>
              <a:ea typeface="Proxima Nova"/>
              <a:cs typeface="Proxima Nova"/>
              <a:sym typeface="Proxima Nova"/>
            </a:endParaRPr>
          </a:p>
          <a:p>
            <a:pPr indent="-190500" lvl="0" marL="17780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Describe the security, privacy, and ethical risks that may arise when integrating AI.</a:t>
            </a:r>
            <a:endParaRPr sz="1600">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Easy to Overlook How Things Could Go Wrong</a:t>
            </a:r>
            <a:endParaRPr/>
          </a:p>
        </p:txBody>
      </p:sp>
      <p:sp>
        <p:nvSpPr>
          <p:cNvPr id="1201" name="Google Shape;1201;p114"/>
          <p:cNvSpPr/>
          <p:nvPr/>
        </p:nvSpPr>
        <p:spPr>
          <a:xfrm>
            <a:off x="664075" y="1227675"/>
            <a:ext cx="3240000" cy="1305900"/>
          </a:xfrm>
          <a:prstGeom prst="wedgeRoundRectCallout">
            <a:avLst>
              <a:gd fmla="val -20833" name="adj1"/>
              <a:gd fmla="val 62500" name="adj2"/>
              <a:gd fmla="val 0" name="adj3"/>
            </a:avLst>
          </a:prstGeom>
          <a:solidFill>
            <a:srgbClr val="000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We’re not using AI for things that could </a:t>
            </a:r>
            <a:r>
              <a:rPr b="1" i="1" lang="en" sz="1600">
                <a:solidFill>
                  <a:srgbClr val="FFFFFF"/>
                </a:solidFill>
                <a:latin typeface="Proxima Nova"/>
                <a:ea typeface="Proxima Nova"/>
                <a:cs typeface="Proxima Nova"/>
                <a:sym typeface="Proxima Nova"/>
              </a:rPr>
              <a:t>really</a:t>
            </a:r>
            <a:r>
              <a:rPr b="1" lang="en" sz="1600">
                <a:solidFill>
                  <a:srgbClr val="FFFFFF"/>
                </a:solidFill>
                <a:latin typeface="Proxima Nova"/>
                <a:ea typeface="Proxima Nova"/>
                <a:cs typeface="Proxima Nova"/>
                <a:sym typeface="Proxima Nova"/>
              </a:rPr>
              <a:t> do a lot of damage, like self-driving cars.</a:t>
            </a:r>
            <a:endParaRPr b="1" sz="1600">
              <a:solidFill>
                <a:srgbClr val="FFFFFF"/>
              </a:solidFill>
              <a:latin typeface="Proxima Nova"/>
              <a:ea typeface="Proxima Nova"/>
              <a:cs typeface="Proxima Nova"/>
              <a:sym typeface="Proxima Nova"/>
            </a:endParaRPr>
          </a:p>
        </p:txBody>
      </p:sp>
      <p:sp>
        <p:nvSpPr>
          <p:cNvPr id="1202" name="Google Shape;1202;p114"/>
          <p:cNvSpPr/>
          <p:nvPr/>
        </p:nvSpPr>
        <p:spPr>
          <a:xfrm>
            <a:off x="4449300" y="1105275"/>
            <a:ext cx="3418800" cy="1550700"/>
          </a:xfrm>
          <a:prstGeom prst="wedgeRoundRectCallout">
            <a:avLst>
              <a:gd fmla="val 21367" name="adj1"/>
              <a:gd fmla="val 65254"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We’ve been doing analytics for years. We already have industry-standard controls and </a:t>
            </a:r>
            <a:r>
              <a:rPr b="1" lang="en" sz="1600">
                <a:solidFill>
                  <a:srgbClr val="FFFFFF"/>
                </a:solidFill>
                <a:latin typeface="Proxima Nova"/>
                <a:ea typeface="Proxima Nova"/>
                <a:cs typeface="Proxima Nova"/>
                <a:sym typeface="Proxima Nova"/>
              </a:rPr>
              <a:t>practices</a:t>
            </a:r>
            <a:r>
              <a:rPr b="1" lang="en" sz="1600">
                <a:solidFill>
                  <a:srgbClr val="FFFFFF"/>
                </a:solidFill>
                <a:latin typeface="Proxima Nova"/>
                <a:ea typeface="Proxima Nova"/>
                <a:cs typeface="Proxima Nova"/>
                <a:sym typeface="Proxima Nova"/>
              </a:rPr>
              <a:t> in place.</a:t>
            </a:r>
            <a:endParaRPr b="1" sz="1600">
              <a:solidFill>
                <a:srgbClr val="FFFFFF"/>
              </a:solidFill>
              <a:latin typeface="Proxima Nova"/>
              <a:ea typeface="Proxima Nova"/>
              <a:cs typeface="Proxima Nova"/>
              <a:sym typeface="Proxima Nova"/>
            </a:endParaRPr>
          </a:p>
        </p:txBody>
      </p:sp>
      <p:sp>
        <p:nvSpPr>
          <p:cNvPr id="1203" name="Google Shape;1203;p114"/>
          <p:cNvSpPr/>
          <p:nvPr/>
        </p:nvSpPr>
        <p:spPr>
          <a:xfrm>
            <a:off x="819950" y="2945025"/>
            <a:ext cx="3362400" cy="1371900"/>
          </a:xfrm>
          <a:prstGeom prst="wedgeRoundRectCallout">
            <a:avLst>
              <a:gd fmla="val 21715" name="adj1"/>
              <a:gd fmla="val 66273" name="adj2"/>
              <a:gd fmla="val 0" name="adj3"/>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I trust our IT team. They’re doing everything they can to protect our customers and the company.</a:t>
            </a:r>
            <a:endParaRPr b="1" sz="1600">
              <a:solidFill>
                <a:srgbClr val="FFFFFF"/>
              </a:solidFill>
              <a:latin typeface="Proxima Nova"/>
              <a:ea typeface="Proxima Nova"/>
              <a:cs typeface="Proxima Nova"/>
              <a:sym typeface="Proxima Nova"/>
            </a:endParaRPr>
          </a:p>
        </p:txBody>
      </p:sp>
      <p:sp>
        <p:nvSpPr>
          <p:cNvPr id="1204" name="Google Shape;1204;p114"/>
          <p:cNvSpPr/>
          <p:nvPr/>
        </p:nvSpPr>
        <p:spPr>
          <a:xfrm>
            <a:off x="4572000" y="3067725"/>
            <a:ext cx="3992700" cy="1126500"/>
          </a:xfrm>
          <a:prstGeom prst="wedgeRoundRectCallout">
            <a:avLst>
              <a:gd fmla="val -21041" name="adj1"/>
              <a:gd fmla="val 72541" name="adj2"/>
              <a:gd fmla="val 0" name="adj3"/>
            </a:avLst>
          </a:prstGeom>
          <a:solidFill>
            <a:srgbClr val="000000"/>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Our team won’t be worried about AI; we’re not using it to eliminate their jobs.</a:t>
            </a:r>
            <a:endParaRPr b="1" sz="1600">
              <a:solidFill>
                <a:srgbClr val="FFFFFF"/>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3"/>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Welcome </a:t>
            </a:r>
            <a:r>
              <a:rPr lang="en"/>
              <a:t>&amp;</a:t>
            </a:r>
            <a:r>
              <a:rPr lang="en"/>
              <a:t> Introductions</a:t>
            </a:r>
            <a:endParaRPr/>
          </a:p>
        </p:txBody>
      </p:sp>
      <p:sp>
        <p:nvSpPr>
          <p:cNvPr id="362" name="Google Shape;362;p4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363" name="Google Shape;363;p43"/>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rgbClr val="FFFFFF"/>
                </a:solidFill>
                <a:latin typeface="Proxima Nova"/>
                <a:ea typeface="Proxima Nova"/>
                <a:cs typeface="Proxima Nova"/>
                <a:sym typeface="Proxima Nova"/>
              </a:rPr>
              <a:t>Welcome </a:t>
            </a:r>
            <a:br>
              <a:rPr b="1" lang="en">
                <a:solidFill>
                  <a:srgbClr val="FFFFFF"/>
                </a:solidFill>
                <a:latin typeface="Proxima Nova"/>
                <a:ea typeface="Proxima Nova"/>
                <a:cs typeface="Proxima Nova"/>
                <a:sym typeface="Proxima Nova"/>
              </a:rPr>
            </a:br>
            <a:r>
              <a:rPr b="1" lang="en">
                <a:solidFill>
                  <a:srgbClr val="FFFFFF"/>
                </a:solidFill>
                <a:latin typeface="Proxima Nova"/>
                <a:ea typeface="Proxima Nova"/>
                <a:cs typeface="Proxima Nova"/>
                <a:sym typeface="Proxima Nova"/>
              </a:rPr>
              <a:t>&amp; Introductions</a:t>
            </a:r>
            <a:endParaRPr b="1">
              <a:solidFill>
                <a:srgbClr val="FFFFFF"/>
              </a:solidFill>
              <a:latin typeface="Proxima Nova"/>
              <a:ea typeface="Proxima Nova"/>
              <a:cs typeface="Proxima Nova"/>
              <a:sym typeface="Proxima Nova"/>
            </a:endParaRPr>
          </a:p>
        </p:txBody>
      </p:sp>
      <p:sp>
        <p:nvSpPr>
          <p:cNvPr id="364" name="Google Shape;364;p43"/>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43"/>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3"/>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Choosing AI Projects</a:t>
            </a:r>
            <a:endParaRPr>
              <a:solidFill>
                <a:srgbClr val="FFFFFF"/>
              </a:solidFill>
              <a:latin typeface="Proxima Nova"/>
              <a:ea typeface="Proxima Nova"/>
              <a:cs typeface="Proxima Nova"/>
              <a:sym typeface="Proxima Nova"/>
            </a:endParaRPr>
          </a:p>
        </p:txBody>
      </p:sp>
      <p:sp>
        <p:nvSpPr>
          <p:cNvPr id="367" name="Google Shape;367;p43"/>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Responsible AI</a:t>
            </a:r>
            <a:endParaRPr>
              <a:solidFill>
                <a:srgbClr val="FFFFFF"/>
              </a:solidFill>
              <a:latin typeface="Proxima Nova"/>
              <a:ea typeface="Proxima Nova"/>
              <a:cs typeface="Proxima Nova"/>
              <a:sym typeface="Proxima Nova"/>
            </a:endParaRPr>
          </a:p>
        </p:txBody>
      </p:sp>
      <p:sp>
        <p:nvSpPr>
          <p:cNvPr id="368" name="Google Shape;368;p43"/>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What, How, &amp; Why of AI</a:t>
            </a:r>
            <a:endParaRPr>
              <a:solidFill>
                <a:srgbClr val="FFFFFF"/>
              </a:solidFill>
              <a:latin typeface="Proxima Nova"/>
              <a:ea typeface="Proxima Nova"/>
              <a:cs typeface="Proxima Nova"/>
              <a:sym typeface="Proxima Nova"/>
            </a:endParaRPr>
          </a:p>
        </p:txBody>
      </p:sp>
      <p:cxnSp>
        <p:nvCxnSpPr>
          <p:cNvPr id="369" name="Google Shape;369;p43"/>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370" name="Google Shape;370;p43"/>
          <p:cNvCxnSpPr>
            <a:stCxn id="364" idx="6"/>
            <a:endCxn id="365"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371" name="Google Shape;371;p43"/>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372" name="Google Shape;372;p43"/>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43"/>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3"/>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AI in the Organization</a:t>
            </a:r>
            <a:endParaRPr>
              <a:solidFill>
                <a:srgbClr val="FFFFFF"/>
              </a:solidFill>
              <a:latin typeface="Proxima Nova"/>
              <a:ea typeface="Proxima Nova"/>
              <a:cs typeface="Proxima Nova"/>
              <a:sym typeface="Proxima Nova"/>
            </a:endParaRPr>
          </a:p>
        </p:txBody>
      </p:sp>
      <p:sp>
        <p:nvSpPr>
          <p:cNvPr id="375" name="Google Shape;375;p43"/>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Proxima Nova"/>
                <a:ea typeface="Proxima Nova"/>
                <a:cs typeface="Proxima Nova"/>
                <a:sym typeface="Proxima Nova"/>
              </a:rPr>
              <a:t>Bring It Home</a:t>
            </a:r>
            <a:endParaRPr>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376" name="Google Shape;376;p43"/>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3"/>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3"/>
          <p:cNvSpPr/>
          <p:nvPr/>
        </p:nvSpPr>
        <p:spPr>
          <a:xfrm>
            <a:off x="730200" y="288573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1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Things Go Wrong</a:t>
            </a:r>
            <a:endParaRPr/>
          </a:p>
        </p:txBody>
      </p:sp>
      <p:graphicFrame>
        <p:nvGraphicFramePr>
          <p:cNvPr id="1210" name="Google Shape;1210;p115"/>
          <p:cNvGraphicFramePr/>
          <p:nvPr/>
        </p:nvGraphicFramePr>
        <p:xfrm>
          <a:off x="457225" y="913763"/>
          <a:ext cx="3000000" cy="3000000"/>
        </p:xfrm>
        <a:graphic>
          <a:graphicData uri="http://schemas.openxmlformats.org/drawingml/2006/table">
            <a:tbl>
              <a:tblPr>
                <a:noFill/>
                <a:tableStyleId>{F3C15886-9851-4EC1-BB28-9FDD6E91BA55}</a:tableStyleId>
              </a:tblPr>
              <a:tblGrid>
                <a:gridCol w="2743200"/>
                <a:gridCol w="2743200"/>
                <a:gridCol w="2743200"/>
              </a:tblGrid>
              <a:tr h="447850">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Compliance</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Bias </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Human-Model Interaction</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r>
              <a:tr h="3638450">
                <a:tc>
                  <a:txBody>
                    <a:bodyPr/>
                    <a:lstStyle/>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Are we using private, sensitive data?</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How are we ensuring private data stays private?</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Do we understand regulations around the data we’re using?</a:t>
                      </a:r>
                      <a:endParaRPr sz="1600">
                        <a:latin typeface="Proxima Nova"/>
                        <a:ea typeface="Proxima Nova"/>
                        <a:cs typeface="Proxima Nova"/>
                        <a:sym typeface="Proxima Nova"/>
                      </a:endParaRPr>
                    </a:p>
                    <a:p>
                      <a:pPr indent="-330200" lvl="0" marL="4572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Is there a plan for ensuring compliance?</a:t>
                      </a:r>
                      <a:endParaRPr sz="1600">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Is the use case ethical?</a:t>
                      </a:r>
                      <a:endParaRPr sz="1600">
                        <a:solidFill>
                          <a:srgbClr val="1A1A1A"/>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How is the model being trained?</a:t>
                      </a:r>
                      <a:endParaRPr sz="1600">
                        <a:solidFill>
                          <a:srgbClr val="1A1A1A"/>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What data is being used to train it?</a:t>
                      </a:r>
                      <a:endParaRPr sz="1600">
                        <a:solidFill>
                          <a:srgbClr val="1A1A1A"/>
                        </a:solidFill>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How will the model influence users’ behavior?</a:t>
                      </a:r>
                      <a:endParaRPr sz="1600">
                        <a:solidFill>
                          <a:srgbClr val="1A1A1A"/>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How do people influence how the model works?</a:t>
                      </a:r>
                      <a:endParaRPr sz="1600">
                        <a:solidFill>
                          <a:srgbClr val="1A1A1A"/>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How will users know how to interpret the outputs?</a:t>
                      </a:r>
                      <a:endParaRPr sz="1600">
                        <a:solidFill>
                          <a:srgbClr val="1A1A1A"/>
                        </a:solidFill>
                        <a:latin typeface="Proxima Nova"/>
                        <a:ea typeface="Proxima Nova"/>
                        <a:cs typeface="Proxima Nova"/>
                        <a:sym typeface="Proxima Nova"/>
                      </a:endParaRPr>
                    </a:p>
                    <a:p>
                      <a:pPr indent="-330200" lvl="0" marL="457200" rtl="0" algn="l">
                        <a:lnSpc>
                          <a:spcPct val="115000"/>
                        </a:lnSpc>
                        <a:spcBef>
                          <a:spcPts val="0"/>
                        </a:spcBef>
                        <a:spcAft>
                          <a:spcPts val="0"/>
                        </a:spcAft>
                        <a:buClr>
                          <a:srgbClr val="1A1A1A"/>
                        </a:buClr>
                        <a:buSzPts val="1600"/>
                        <a:buFont typeface="Proxima Nova"/>
                        <a:buChar char="●"/>
                      </a:pPr>
                      <a:r>
                        <a:rPr lang="en" sz="1600">
                          <a:solidFill>
                            <a:srgbClr val="1A1A1A"/>
                          </a:solidFill>
                          <a:latin typeface="Proxima Nova"/>
                          <a:ea typeface="Proxima Nova"/>
                          <a:cs typeface="Proxima Nova"/>
                          <a:sym typeface="Proxima Nova"/>
                        </a:rPr>
                        <a:t>Can we explain how the model is making decisions?</a:t>
                      </a:r>
                      <a:endParaRPr sz="1600">
                        <a:solidFill>
                          <a:srgbClr val="1A1A1A"/>
                        </a:solidFill>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r>
            </a:tbl>
          </a:graphicData>
        </a:graphic>
      </p:graphicFrame>
      <p:sp>
        <p:nvSpPr>
          <p:cNvPr id="1211" name="Google Shape;1211;p11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3"/>
              </a:rPr>
              <a:t>McKinsey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5" name="Shape 1215"/>
        <p:cNvGrpSpPr/>
        <p:nvPr/>
      </p:nvGrpSpPr>
      <p:grpSpPr>
        <a:xfrm>
          <a:off x="0" y="0"/>
          <a:ext cx="0" cy="0"/>
          <a:chOff x="0" y="0"/>
          <a:chExt cx="0" cy="0"/>
        </a:xfrm>
      </p:grpSpPr>
      <p:sp>
        <p:nvSpPr>
          <p:cNvPr id="1216" name="Google Shape;1216;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a:t>
            </a:r>
            <a:r>
              <a:rPr lang="en"/>
              <a:t> It Plays Out</a:t>
            </a:r>
            <a:endParaRPr/>
          </a:p>
        </p:txBody>
      </p:sp>
      <p:graphicFrame>
        <p:nvGraphicFramePr>
          <p:cNvPr id="1217" name="Google Shape;1217;p116"/>
          <p:cNvGraphicFramePr/>
          <p:nvPr/>
        </p:nvGraphicFramePr>
        <p:xfrm>
          <a:off x="457225" y="1136663"/>
          <a:ext cx="3000000" cy="3000000"/>
        </p:xfrm>
        <a:graphic>
          <a:graphicData uri="http://schemas.openxmlformats.org/drawingml/2006/table">
            <a:tbl>
              <a:tblPr>
                <a:noFill/>
                <a:tableStyleId>{F3C15886-9851-4EC1-BB28-9FDD6E91BA55}</a:tableStyleId>
              </a:tblPr>
              <a:tblGrid>
                <a:gridCol w="2743200"/>
                <a:gridCol w="2743200"/>
                <a:gridCol w="2743200"/>
              </a:tblGrid>
              <a:tr h="421675">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Compliance</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Bias </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ctr">
                        <a:spcBef>
                          <a:spcPts val="0"/>
                        </a:spcBef>
                        <a:spcAft>
                          <a:spcPts val="0"/>
                        </a:spcAft>
                        <a:buNone/>
                      </a:pPr>
                      <a:r>
                        <a:rPr b="1" lang="en" sz="1600">
                          <a:highlight>
                            <a:srgbClr val="FFDB00"/>
                          </a:highlight>
                          <a:latin typeface="Proxima Nova"/>
                          <a:ea typeface="Proxima Nova"/>
                          <a:cs typeface="Proxima Nova"/>
                          <a:sym typeface="Proxima Nova"/>
                        </a:rPr>
                        <a:t>Human-Model Interaction</a:t>
                      </a:r>
                      <a:endParaRPr b="1" sz="1600">
                        <a:highlight>
                          <a:srgbClr val="FFDB00"/>
                        </a:highlight>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r>
              <a:tr h="2668000">
                <a:tc>
                  <a:txBody>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A recommendation system uses anonymized customer data to make product recommendations. The customer data can be </a:t>
                      </a:r>
                      <a:r>
                        <a:rPr lang="en" sz="1600">
                          <a:solidFill>
                            <a:schemeClr val="dk1"/>
                          </a:solidFill>
                          <a:latin typeface="Proxima Nova"/>
                          <a:ea typeface="Proxima Nova"/>
                          <a:cs typeface="Proxima Nova"/>
                          <a:sym typeface="Proxima Nova"/>
                        </a:rPr>
                        <a:t>cross-referenced with public data sources to identify individuals.</a:t>
                      </a:r>
                      <a:endParaRPr sz="1600">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1A1A1A"/>
                          </a:solidFill>
                          <a:latin typeface="Proxima Nova"/>
                          <a:ea typeface="Proxima Nova"/>
                          <a:cs typeface="Proxima Nova"/>
                          <a:sym typeface="Proxima Nova"/>
                        </a:rPr>
                        <a:t>Amazon developed a model to aid hiring decisions by rating candidates for technical roles based on previous successful applications. The model rated women lower because most current technical employees are men.</a:t>
                      </a:r>
                      <a:endParaRPr sz="1600">
                        <a:solidFill>
                          <a:srgbClr val="1A1A1A"/>
                        </a:solidFill>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c>
                  <a:txBody>
                    <a:bodyPr/>
                    <a:lstStyle/>
                    <a:p>
                      <a:pPr indent="0" lvl="0" marL="0" rtl="0" algn="l">
                        <a:lnSpc>
                          <a:spcPct val="115000"/>
                        </a:lnSpc>
                        <a:spcBef>
                          <a:spcPts val="0"/>
                        </a:spcBef>
                        <a:spcAft>
                          <a:spcPts val="0"/>
                        </a:spcAft>
                        <a:buNone/>
                      </a:pPr>
                      <a:r>
                        <a:rPr lang="en" sz="1600">
                          <a:solidFill>
                            <a:srgbClr val="1A1A1A"/>
                          </a:solidFill>
                          <a:latin typeface="Proxima Nova"/>
                          <a:ea typeface="Proxima Nova"/>
                          <a:cs typeface="Proxima Nova"/>
                          <a:sym typeface="Proxima Nova"/>
                        </a:rPr>
                        <a:t>A</a:t>
                      </a:r>
                      <a:r>
                        <a:rPr lang="en" sz="1600">
                          <a:solidFill>
                            <a:srgbClr val="1A1A1A"/>
                          </a:solidFill>
                          <a:latin typeface="Proxima Nova"/>
                          <a:ea typeface="Proxima Nova"/>
                          <a:cs typeface="Proxima Nova"/>
                          <a:sym typeface="Proxima Nova"/>
                        </a:rPr>
                        <a:t> model denies a bank customer a home loan. The customer deserves an explanation of why they were denied the loan.</a:t>
                      </a:r>
                      <a:endParaRPr sz="1600">
                        <a:solidFill>
                          <a:srgbClr val="1A1A1A"/>
                        </a:solidFill>
                        <a:latin typeface="Proxima Nova"/>
                        <a:ea typeface="Proxima Nova"/>
                        <a:cs typeface="Proxima Nova"/>
                        <a:sym typeface="Proxima Nova"/>
                      </a:endParaRPr>
                    </a:p>
                  </a:txBody>
                  <a:tcPr marT="91425" marB="91425" marR="91425" marL="91425">
                    <a:lnL cap="flat" cmpd="sng" w="9525">
                      <a:solidFill>
                        <a:srgbClr val="999999">
                          <a:alpha val="0"/>
                        </a:srgbClr>
                      </a:solidFill>
                      <a:prstDash val="dot"/>
                      <a:round/>
                      <a:headEnd len="sm" w="sm" type="none"/>
                      <a:tailEnd len="sm" w="sm" type="none"/>
                    </a:lnL>
                    <a:lnR cap="flat" cmpd="sng" w="9525">
                      <a:solidFill>
                        <a:srgbClr val="999999">
                          <a:alpha val="0"/>
                        </a:srgbClr>
                      </a:solidFill>
                      <a:prstDash val="dot"/>
                      <a:round/>
                      <a:headEnd len="sm" w="sm" type="none"/>
                      <a:tailEnd len="sm" w="sm" type="none"/>
                    </a:lnR>
                    <a:lnT cap="flat" cmpd="sng" w="9525">
                      <a:solidFill>
                        <a:srgbClr val="999999">
                          <a:alpha val="0"/>
                        </a:srgbClr>
                      </a:solidFill>
                      <a:prstDash val="dot"/>
                      <a:round/>
                      <a:headEnd len="sm" w="sm" type="none"/>
                      <a:tailEnd len="sm" w="sm" type="none"/>
                    </a:lnT>
                    <a:lnB cap="flat" cmpd="sng" w="9525">
                      <a:solidFill>
                        <a:srgbClr val="999999">
                          <a:alpha val="0"/>
                        </a:srgbClr>
                      </a:solidFill>
                      <a:prstDash val="dot"/>
                      <a:round/>
                      <a:headEnd len="sm" w="sm" type="none"/>
                      <a:tailEnd len="sm" w="sm" type="none"/>
                    </a:lnB>
                  </a:tcPr>
                </a:tc>
              </a:tr>
            </a:tbl>
          </a:graphicData>
        </a:graphic>
      </p:graphicFrame>
      <p:grpSp>
        <p:nvGrpSpPr>
          <p:cNvPr id="1218" name="Google Shape;1218;p116"/>
          <p:cNvGrpSpPr/>
          <p:nvPr/>
        </p:nvGrpSpPr>
        <p:grpSpPr>
          <a:xfrm>
            <a:off x="8184750" y="3200"/>
            <a:ext cx="1004100" cy="927000"/>
            <a:chOff x="827975" y="3279475"/>
            <a:chExt cx="1004100" cy="927000"/>
          </a:xfrm>
        </p:grpSpPr>
        <p:sp>
          <p:nvSpPr>
            <p:cNvPr id="1219" name="Google Shape;1219;p116"/>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220" name="Google Shape;1220;p116"/>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1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Things Break Down</a:t>
            </a:r>
            <a:endParaRPr/>
          </a:p>
        </p:txBody>
      </p:sp>
      <p:sp>
        <p:nvSpPr>
          <p:cNvPr id="1226" name="Google Shape;1226;p1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lnSpc>
                <a:spcPct val="115000"/>
              </a:lnSpc>
              <a:spcBef>
                <a:spcPts val="1600"/>
              </a:spcBef>
              <a:spcAft>
                <a:spcPts val="1600"/>
              </a:spcAft>
              <a:buClr>
                <a:schemeClr val="dk1"/>
              </a:buClr>
              <a:buSzPts val="1100"/>
              <a:buFont typeface="Arial"/>
              <a:buNone/>
            </a:pPr>
            <a:r>
              <a:rPr lang="en">
                <a:uFill>
                  <a:noFill/>
                </a:uFill>
                <a:hlinkClick r:id="rId3"/>
              </a:rPr>
              <a:t>Source: </a:t>
            </a:r>
            <a:r>
              <a:rPr lang="en" u="sng">
                <a:solidFill>
                  <a:schemeClr val="hlink"/>
                </a:solidFill>
                <a:hlinkClick r:id="rId4"/>
              </a:rPr>
              <a:t>Gender Shades</a:t>
            </a:r>
            <a:endParaRPr/>
          </a:p>
        </p:txBody>
      </p:sp>
      <p:sp>
        <p:nvSpPr>
          <p:cNvPr id="1227" name="Google Shape;1227;p117"/>
          <p:cNvSpPr txBox="1"/>
          <p:nvPr/>
        </p:nvSpPr>
        <p:spPr>
          <a:xfrm>
            <a:off x="373325" y="1175950"/>
            <a:ext cx="3839700" cy="277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A recent study found that facial recognition systems from Microsoft, IBM, and Face++ were significantly worse at correctly classifying the gender of female faces — in particular, dark-skinned </a:t>
            </a:r>
            <a:br>
              <a:rPr lang="en" sz="1800">
                <a:latin typeface="Proxima Nova"/>
                <a:ea typeface="Proxima Nova"/>
                <a:cs typeface="Proxima Nova"/>
                <a:sym typeface="Proxima Nova"/>
              </a:rPr>
            </a:br>
            <a:r>
              <a:rPr lang="en" sz="1800">
                <a:latin typeface="Proxima Nova"/>
                <a:ea typeface="Proxima Nova"/>
                <a:cs typeface="Proxima Nova"/>
                <a:sym typeface="Proxima Nova"/>
              </a:rPr>
              <a:t>female faces.</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800">
                <a:latin typeface="Proxima Nova"/>
                <a:ea typeface="Proxima Nova"/>
                <a:cs typeface="Proxima Nova"/>
                <a:sym typeface="Proxima Nova"/>
              </a:rPr>
              <a:t>How could this bias have arisen? </a:t>
            </a:r>
            <a:endParaRPr sz="1800">
              <a:latin typeface="Proxima Nova"/>
              <a:ea typeface="Proxima Nova"/>
              <a:cs typeface="Proxima Nova"/>
              <a:sym typeface="Proxima Nova"/>
            </a:endParaRPr>
          </a:p>
        </p:txBody>
      </p:sp>
      <p:pic>
        <p:nvPicPr>
          <p:cNvPr id="1228" name="Google Shape;1228;p117"/>
          <p:cNvPicPr preferRelativeResize="0"/>
          <p:nvPr/>
        </p:nvPicPr>
        <p:blipFill rotWithShape="1">
          <a:blip r:embed="rId5">
            <a:alphaModFix/>
          </a:blip>
          <a:srcRect b="0" l="0" r="0" t="0"/>
          <a:stretch/>
        </p:blipFill>
        <p:spPr>
          <a:xfrm>
            <a:off x="4382623" y="977069"/>
            <a:ext cx="4304174" cy="3555329"/>
          </a:xfrm>
          <a:prstGeom prst="rect">
            <a:avLst/>
          </a:prstGeom>
          <a:noFill/>
          <a:ln>
            <a:noFill/>
          </a:ln>
        </p:spPr>
      </p:pic>
      <p:sp>
        <p:nvSpPr>
          <p:cNvPr id="1229" name="Google Shape;1229;p1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grpSp>
        <p:nvGrpSpPr>
          <p:cNvPr id="1230" name="Google Shape;1230;p117"/>
          <p:cNvGrpSpPr/>
          <p:nvPr/>
        </p:nvGrpSpPr>
        <p:grpSpPr>
          <a:xfrm>
            <a:off x="8184750" y="4216500"/>
            <a:ext cx="1004100" cy="927000"/>
            <a:chOff x="827975" y="3279475"/>
            <a:chExt cx="1004100" cy="927000"/>
          </a:xfrm>
        </p:grpSpPr>
        <p:sp>
          <p:nvSpPr>
            <p:cNvPr id="1231" name="Google Shape;1231;p117"/>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232" name="Google Shape;1232;p117"/>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18"/>
          <p:cNvSpPr txBox="1"/>
          <p:nvPr>
            <p:ph idx="1" type="body"/>
          </p:nvPr>
        </p:nvSpPr>
        <p:spPr>
          <a:xfrm>
            <a:off x="457200" y="1255350"/>
            <a:ext cx="82296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2"/>
                </a:solidFill>
              </a:rPr>
              <a:t>There’s bias in the </a:t>
            </a:r>
            <a:r>
              <a:rPr b="1" lang="en" sz="2000">
                <a:solidFill>
                  <a:schemeClr val="dk2"/>
                </a:solidFill>
              </a:rPr>
              <a:t>dat</a:t>
            </a:r>
            <a:r>
              <a:rPr b="1" lang="en" sz="2000">
                <a:solidFill>
                  <a:schemeClr val="dk2"/>
                </a:solidFill>
              </a:rPr>
              <a:t>a set</a:t>
            </a:r>
            <a:br>
              <a:rPr b="1" lang="en" sz="2000"/>
            </a:br>
            <a:r>
              <a:rPr b="1" lang="en" sz="2000"/>
              <a:t>because that data was gathered from the real world.</a:t>
            </a:r>
            <a:endParaRPr b="1" sz="2000"/>
          </a:p>
          <a:p>
            <a:pPr indent="0" lvl="0" marL="0" rtl="0" algn="ctr">
              <a:spcBef>
                <a:spcPts val="1600"/>
              </a:spcBef>
              <a:spcAft>
                <a:spcPts val="0"/>
              </a:spcAft>
              <a:buNone/>
            </a:pPr>
            <a:r>
              <a:rPr b="1" lang="en" sz="2000">
                <a:solidFill>
                  <a:schemeClr val="dk2"/>
                </a:solidFill>
              </a:rPr>
              <a:t>There’s bias in </a:t>
            </a:r>
            <a:r>
              <a:rPr b="1" lang="en" sz="2000">
                <a:solidFill>
                  <a:schemeClr val="dk2"/>
                </a:solidFill>
              </a:rPr>
              <a:t>how the model was built</a:t>
            </a:r>
            <a:r>
              <a:rPr b="1" lang="en" sz="2000"/>
              <a:t> </a:t>
            </a:r>
            <a:br>
              <a:rPr b="1" lang="en" sz="2000"/>
            </a:br>
            <a:r>
              <a:rPr b="1" lang="en" sz="2000"/>
              <a:t>because humans are prone to error.</a:t>
            </a:r>
            <a:endParaRPr b="1" sz="2000"/>
          </a:p>
          <a:p>
            <a:pPr indent="0" lvl="0" marL="0" rtl="0" algn="ctr">
              <a:spcBef>
                <a:spcPts val="1600"/>
              </a:spcBef>
              <a:spcAft>
                <a:spcPts val="1600"/>
              </a:spcAft>
              <a:buNone/>
            </a:pPr>
            <a:r>
              <a:rPr b="1" lang="en" sz="2000">
                <a:solidFill>
                  <a:schemeClr val="dk2"/>
                </a:solidFill>
              </a:rPr>
              <a:t>There’s bias in the </a:t>
            </a:r>
            <a:r>
              <a:rPr b="1" lang="en" sz="2000">
                <a:solidFill>
                  <a:schemeClr val="dk2"/>
                </a:solidFill>
              </a:rPr>
              <a:t>model’s outputs</a:t>
            </a:r>
            <a:r>
              <a:rPr b="1" lang="en" sz="2000">
                <a:solidFill>
                  <a:schemeClr val="dk2"/>
                </a:solidFill>
              </a:rPr>
              <a:t>, even if it wasn’t built that way,</a:t>
            </a:r>
            <a:r>
              <a:rPr b="1" lang="en" sz="2000"/>
              <a:t> </a:t>
            </a:r>
            <a:br>
              <a:rPr b="1" lang="en" sz="2000"/>
            </a:br>
            <a:r>
              <a:rPr b="1" lang="en" sz="2000"/>
              <a:t>because sometimes things go wrong.</a:t>
            </a:r>
            <a:endParaRPr b="1" sz="2000"/>
          </a:p>
        </p:txBody>
      </p:sp>
      <p:sp>
        <p:nvSpPr>
          <p:cNvPr id="1238" name="Google Shape;1238;p1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Imitates Life</a:t>
            </a:r>
            <a:endParaRPr/>
          </a:p>
        </p:txBody>
      </p:sp>
      <p:sp>
        <p:nvSpPr>
          <p:cNvPr id="1239" name="Google Shape;1239;p1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Bias in Health Care Models</a:t>
            </a:r>
            <a:endParaRPr/>
          </a:p>
        </p:txBody>
      </p:sp>
      <p:sp>
        <p:nvSpPr>
          <p:cNvPr id="1245" name="Google Shape;1245;p1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46" name="Google Shape;1246;p119"/>
          <p:cNvSpPr txBox="1"/>
          <p:nvPr>
            <p:ph idx="1" type="body"/>
          </p:nvPr>
        </p:nvSpPr>
        <p:spPr>
          <a:xfrm>
            <a:off x="457200" y="1143000"/>
            <a:ext cx="6205200" cy="32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algorithm used by hospitals flagged patients for “high-risk care management” — individuals with complex medical issues needing additional support.</a:t>
            </a:r>
            <a:endParaRPr/>
          </a:p>
          <a:p>
            <a:pPr indent="0" lvl="0" marL="0" rtl="0" algn="l">
              <a:spcBef>
                <a:spcPts val="1600"/>
              </a:spcBef>
              <a:spcAft>
                <a:spcPts val="0"/>
              </a:spcAft>
              <a:buNone/>
            </a:pPr>
            <a:r>
              <a:rPr lang="en"/>
              <a:t>The model </a:t>
            </a:r>
            <a:r>
              <a:rPr lang="en">
                <a:solidFill>
                  <a:schemeClr val="dk1"/>
                </a:solidFill>
              </a:rPr>
              <a:t>flagged patients based on how much it had </a:t>
            </a:r>
            <a:br>
              <a:rPr lang="en">
                <a:solidFill>
                  <a:schemeClr val="dk1"/>
                </a:solidFill>
              </a:rPr>
            </a:br>
            <a:r>
              <a:rPr lang="en">
                <a:solidFill>
                  <a:schemeClr val="dk1"/>
                </a:solidFill>
              </a:rPr>
              <a:t>cost to care for them in the past, which resulted in far </a:t>
            </a:r>
            <a:br>
              <a:rPr lang="en">
                <a:solidFill>
                  <a:schemeClr val="dk1"/>
                </a:solidFill>
              </a:rPr>
            </a:br>
            <a:r>
              <a:rPr lang="en">
                <a:solidFill>
                  <a:schemeClr val="dk1"/>
                </a:solidFill>
              </a:rPr>
              <a:t>more White patients than Black patients being flagged </a:t>
            </a:r>
            <a:br>
              <a:rPr lang="en">
                <a:solidFill>
                  <a:schemeClr val="dk1"/>
                </a:solidFill>
              </a:rPr>
            </a:br>
            <a:r>
              <a:rPr lang="en">
                <a:solidFill>
                  <a:schemeClr val="dk1"/>
                </a:solidFill>
              </a:rPr>
              <a:t>for support.</a:t>
            </a:r>
            <a:endParaRPr/>
          </a:p>
          <a:p>
            <a:pPr indent="0" lvl="0" marL="0" rtl="0" algn="l">
              <a:spcBef>
                <a:spcPts val="1600"/>
              </a:spcBef>
              <a:spcAft>
                <a:spcPts val="1600"/>
              </a:spcAft>
              <a:buNone/>
            </a:pPr>
            <a:r>
              <a:rPr b="1" lang="en"/>
              <a:t>What went wrong?</a:t>
            </a:r>
            <a:endParaRPr b="1"/>
          </a:p>
        </p:txBody>
      </p:sp>
      <p:pic>
        <p:nvPicPr>
          <p:cNvPr id="1247" name="Google Shape;1247;p119"/>
          <p:cNvPicPr preferRelativeResize="0"/>
          <p:nvPr/>
        </p:nvPicPr>
        <p:blipFill>
          <a:blip r:embed="rId3">
            <a:alphaModFix/>
          </a:blip>
          <a:stretch>
            <a:fillRect/>
          </a:stretch>
        </p:blipFill>
        <p:spPr>
          <a:xfrm>
            <a:off x="6042921" y="1143000"/>
            <a:ext cx="3446448" cy="3444675"/>
          </a:xfrm>
          <a:prstGeom prst="rect">
            <a:avLst/>
          </a:prstGeom>
          <a:noFill/>
          <a:ln>
            <a:noFill/>
          </a:ln>
        </p:spPr>
      </p:pic>
      <p:sp>
        <p:nvSpPr>
          <p:cNvPr id="1248" name="Google Shape;1248;p11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4"/>
              </a:rPr>
              <a:t>The Verge</a:t>
            </a:r>
            <a:endParaRPr/>
          </a:p>
        </p:txBody>
      </p:sp>
      <p:grpSp>
        <p:nvGrpSpPr>
          <p:cNvPr id="1249" name="Google Shape;1249;p119"/>
          <p:cNvGrpSpPr/>
          <p:nvPr/>
        </p:nvGrpSpPr>
        <p:grpSpPr>
          <a:xfrm>
            <a:off x="8184750" y="3200"/>
            <a:ext cx="1004100" cy="927000"/>
            <a:chOff x="827975" y="3279475"/>
            <a:chExt cx="1004100" cy="927000"/>
          </a:xfrm>
        </p:grpSpPr>
        <p:sp>
          <p:nvSpPr>
            <p:cNvPr id="1250" name="Google Shape;1250;p119"/>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251" name="Google Shape;1251;p119"/>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2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Google’s Principles of Responsible AI</a:t>
            </a:r>
            <a:endParaRPr/>
          </a:p>
        </p:txBody>
      </p:sp>
      <p:sp>
        <p:nvSpPr>
          <p:cNvPr id="1257" name="Google Shape;1257;p1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3"/>
              </a:rPr>
              <a:t>Google</a:t>
            </a:r>
            <a:endParaRPr/>
          </a:p>
        </p:txBody>
      </p:sp>
      <p:sp>
        <p:nvSpPr>
          <p:cNvPr id="1258" name="Google Shape;1258;p120"/>
          <p:cNvSpPr txBox="1"/>
          <p:nvPr/>
        </p:nvSpPr>
        <p:spPr>
          <a:xfrm>
            <a:off x="968601" y="1131575"/>
            <a:ext cx="7295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Fairness: </a:t>
            </a:r>
            <a:r>
              <a:rPr lang="en" sz="1600">
                <a:latin typeface="Proxima Nova"/>
                <a:ea typeface="Proxima Nova"/>
                <a:cs typeface="Proxima Nova"/>
                <a:sym typeface="Proxima Nova"/>
              </a:rPr>
              <a:t>AI will only produce fair outcomes if it’s developed in a fair way.</a:t>
            </a:r>
            <a:r>
              <a:rPr b="1" lang="en" sz="1600">
                <a:latin typeface="Proxima Nova"/>
                <a:ea typeface="Proxima Nova"/>
                <a:cs typeface="Proxima Nova"/>
                <a:sym typeface="Proxima Nova"/>
              </a:rPr>
              <a:t> </a:t>
            </a:r>
            <a:endParaRPr sz="1600">
              <a:latin typeface="Proxima Nova"/>
              <a:ea typeface="Proxima Nova"/>
              <a:cs typeface="Proxima Nova"/>
              <a:sym typeface="Proxima Nova"/>
            </a:endParaRPr>
          </a:p>
        </p:txBody>
      </p:sp>
      <p:sp>
        <p:nvSpPr>
          <p:cNvPr id="1259" name="Google Shape;1259;p120"/>
          <p:cNvSpPr txBox="1"/>
          <p:nvPr/>
        </p:nvSpPr>
        <p:spPr>
          <a:xfrm>
            <a:off x="447495" y="1131575"/>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1</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260" name="Google Shape;1260;p120"/>
          <p:cNvCxnSpPr/>
          <p:nvPr/>
        </p:nvCxnSpPr>
        <p:spPr>
          <a:xfrm>
            <a:off x="868801" y="1220195"/>
            <a:ext cx="0" cy="428400"/>
          </a:xfrm>
          <a:prstGeom prst="straightConnector1">
            <a:avLst/>
          </a:prstGeom>
          <a:noFill/>
          <a:ln cap="flat" cmpd="sng" w="19050">
            <a:solidFill>
              <a:srgbClr val="000000"/>
            </a:solidFill>
            <a:prstDash val="solid"/>
            <a:round/>
            <a:headEnd len="med" w="med" type="none"/>
            <a:tailEnd len="med" w="med" type="none"/>
          </a:ln>
        </p:spPr>
      </p:cxnSp>
      <p:sp>
        <p:nvSpPr>
          <p:cNvPr id="1261" name="Google Shape;1261;p120"/>
          <p:cNvSpPr txBox="1"/>
          <p:nvPr/>
        </p:nvSpPr>
        <p:spPr>
          <a:xfrm>
            <a:off x="447495" y="343359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4</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262" name="Google Shape;1262;p120"/>
          <p:cNvCxnSpPr/>
          <p:nvPr/>
        </p:nvCxnSpPr>
        <p:spPr>
          <a:xfrm>
            <a:off x="887886" y="3547723"/>
            <a:ext cx="0" cy="428400"/>
          </a:xfrm>
          <a:prstGeom prst="straightConnector1">
            <a:avLst/>
          </a:prstGeom>
          <a:noFill/>
          <a:ln cap="flat" cmpd="sng" w="19050">
            <a:solidFill>
              <a:srgbClr val="000000"/>
            </a:solidFill>
            <a:prstDash val="solid"/>
            <a:round/>
            <a:headEnd len="med" w="med" type="none"/>
            <a:tailEnd len="med" w="med" type="none"/>
          </a:ln>
        </p:spPr>
      </p:cxnSp>
      <p:sp>
        <p:nvSpPr>
          <p:cNvPr id="1263" name="Google Shape;1263;p120"/>
          <p:cNvSpPr txBox="1"/>
          <p:nvPr/>
        </p:nvSpPr>
        <p:spPr>
          <a:xfrm>
            <a:off x="447495" y="1898914"/>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2</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264" name="Google Shape;1264;p120"/>
          <p:cNvCxnSpPr/>
          <p:nvPr/>
        </p:nvCxnSpPr>
        <p:spPr>
          <a:xfrm>
            <a:off x="887886" y="2006192"/>
            <a:ext cx="0" cy="428400"/>
          </a:xfrm>
          <a:prstGeom prst="straightConnector1">
            <a:avLst/>
          </a:prstGeom>
          <a:noFill/>
          <a:ln cap="flat" cmpd="sng" w="19050">
            <a:solidFill>
              <a:srgbClr val="000000"/>
            </a:solidFill>
            <a:prstDash val="solid"/>
            <a:round/>
            <a:headEnd len="med" w="med" type="none"/>
            <a:tailEnd len="med" w="med" type="none"/>
          </a:ln>
        </p:spPr>
      </p:cxnSp>
      <p:sp>
        <p:nvSpPr>
          <p:cNvPr id="1265" name="Google Shape;1265;p120"/>
          <p:cNvSpPr txBox="1"/>
          <p:nvPr/>
        </p:nvSpPr>
        <p:spPr>
          <a:xfrm>
            <a:off x="447495" y="26662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3</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266" name="Google Shape;1266;p120"/>
          <p:cNvCxnSpPr/>
          <p:nvPr/>
        </p:nvCxnSpPr>
        <p:spPr>
          <a:xfrm>
            <a:off x="887886" y="2792202"/>
            <a:ext cx="0" cy="428400"/>
          </a:xfrm>
          <a:prstGeom prst="straightConnector1">
            <a:avLst/>
          </a:prstGeom>
          <a:noFill/>
          <a:ln cap="flat" cmpd="sng" w="19050">
            <a:solidFill>
              <a:srgbClr val="000000"/>
            </a:solidFill>
            <a:prstDash val="solid"/>
            <a:round/>
            <a:headEnd len="med" w="med" type="none"/>
            <a:tailEnd len="med" w="med" type="none"/>
          </a:ln>
        </p:spPr>
      </p:cxnSp>
      <p:sp>
        <p:nvSpPr>
          <p:cNvPr id="1267" name="Google Shape;1267;p120"/>
          <p:cNvSpPr txBox="1"/>
          <p:nvPr/>
        </p:nvSpPr>
        <p:spPr>
          <a:xfrm>
            <a:off x="985951" y="1917550"/>
            <a:ext cx="7295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Interpretability</a:t>
            </a:r>
            <a:r>
              <a:rPr b="1" lang="en" sz="1600">
                <a:latin typeface="Proxima Nova"/>
                <a:ea typeface="Proxima Nova"/>
                <a:cs typeface="Proxima Nova"/>
                <a:sym typeface="Proxima Nova"/>
              </a:rPr>
              <a:t>: </a:t>
            </a:r>
            <a:r>
              <a:rPr lang="en" sz="1600">
                <a:latin typeface="Proxima Nova"/>
                <a:ea typeface="Proxima Nova"/>
                <a:cs typeface="Proxima Nova"/>
                <a:sym typeface="Proxima Nova"/>
              </a:rPr>
              <a:t>If your model denies someone a housing loan, you should be able to explain why it did so.</a:t>
            </a:r>
            <a:endParaRPr sz="1600">
              <a:latin typeface="Proxima Nova"/>
              <a:ea typeface="Proxima Nova"/>
              <a:cs typeface="Proxima Nova"/>
              <a:sym typeface="Proxima Nova"/>
            </a:endParaRPr>
          </a:p>
        </p:txBody>
      </p:sp>
      <p:sp>
        <p:nvSpPr>
          <p:cNvPr id="1268" name="Google Shape;1268;p120"/>
          <p:cNvSpPr txBox="1"/>
          <p:nvPr/>
        </p:nvSpPr>
        <p:spPr>
          <a:xfrm>
            <a:off x="985951" y="2703525"/>
            <a:ext cx="7295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Privacy: </a:t>
            </a:r>
            <a:r>
              <a:rPr lang="en" sz="1600">
                <a:latin typeface="Proxima Nova"/>
                <a:ea typeface="Proxima Nova"/>
                <a:cs typeface="Proxima Nova"/>
                <a:sym typeface="Proxima Nova"/>
              </a:rPr>
              <a:t>Consider the safeguards that should be put in place to protect individuals’ privacy and comply with regulations and social norms.</a:t>
            </a:r>
            <a:endParaRPr sz="1600">
              <a:latin typeface="Proxima Nova"/>
              <a:ea typeface="Proxima Nova"/>
              <a:cs typeface="Proxima Nova"/>
              <a:sym typeface="Proxima Nova"/>
            </a:endParaRPr>
          </a:p>
        </p:txBody>
      </p:sp>
      <p:sp>
        <p:nvSpPr>
          <p:cNvPr id="1269" name="Google Shape;1269;p120"/>
          <p:cNvSpPr txBox="1"/>
          <p:nvPr/>
        </p:nvSpPr>
        <p:spPr>
          <a:xfrm>
            <a:off x="985951" y="3489500"/>
            <a:ext cx="7295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Security: </a:t>
            </a:r>
            <a:r>
              <a:rPr lang="en" sz="1600">
                <a:latin typeface="Proxima Nova"/>
                <a:ea typeface="Proxima Nova"/>
                <a:cs typeface="Proxima Nova"/>
                <a:sym typeface="Proxima Nova"/>
              </a:rPr>
              <a:t>AI systems pose unique security challenges; ensure that the model can perform as expected regardless of attacks.</a:t>
            </a:r>
            <a:endParaRPr sz="1600">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2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Your Role?</a:t>
            </a:r>
            <a:endParaRPr/>
          </a:p>
        </p:txBody>
      </p:sp>
      <p:sp>
        <p:nvSpPr>
          <p:cNvPr id="1275" name="Google Shape;1275;p1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76" name="Google Shape;1276;p121"/>
          <p:cNvSpPr txBox="1"/>
          <p:nvPr/>
        </p:nvSpPr>
        <p:spPr>
          <a:xfrm>
            <a:off x="1028300" y="1700475"/>
            <a:ext cx="7510200" cy="4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What is the </a:t>
            </a:r>
            <a:r>
              <a:rPr b="1" lang="en" sz="1600">
                <a:latin typeface="Proxima Nova"/>
                <a:ea typeface="Proxima Nova"/>
                <a:cs typeface="Proxima Nova"/>
                <a:sym typeface="Proxima Nova"/>
              </a:rPr>
              <a:t>source</a:t>
            </a:r>
            <a:r>
              <a:rPr lang="en" sz="1600">
                <a:latin typeface="Proxima Nova"/>
                <a:ea typeface="Proxima Nova"/>
                <a:cs typeface="Proxima Nova"/>
                <a:sym typeface="Proxima Nova"/>
              </a:rPr>
              <a:t> of the model’s data? How was it </a:t>
            </a:r>
            <a:r>
              <a:rPr b="1" lang="en" sz="1600">
                <a:latin typeface="Proxima Nova"/>
                <a:ea typeface="Proxima Nova"/>
                <a:cs typeface="Proxima Nova"/>
                <a:sym typeface="Proxima Nova"/>
              </a:rPr>
              <a:t>collected</a:t>
            </a:r>
            <a:r>
              <a:rPr lang="en" sz="1600">
                <a:latin typeface="Proxima Nova"/>
                <a:ea typeface="Proxima Nova"/>
                <a:cs typeface="Proxima Nova"/>
                <a:sym typeface="Proxima Nova"/>
              </a:rPr>
              <a:t>?</a:t>
            </a:r>
            <a:endParaRPr sz="1600">
              <a:solidFill>
                <a:srgbClr val="000000"/>
              </a:solidFill>
              <a:latin typeface="Proxima Nova"/>
              <a:ea typeface="Proxima Nova"/>
              <a:cs typeface="Proxima Nova"/>
              <a:sym typeface="Proxima Nova"/>
            </a:endParaRPr>
          </a:p>
        </p:txBody>
      </p:sp>
      <p:sp>
        <p:nvSpPr>
          <p:cNvPr id="1277" name="Google Shape;1277;p121"/>
          <p:cNvSpPr txBox="1"/>
          <p:nvPr/>
        </p:nvSpPr>
        <p:spPr>
          <a:xfrm>
            <a:off x="1028300" y="2246200"/>
            <a:ext cx="7510200" cy="4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What </a:t>
            </a:r>
            <a:r>
              <a:rPr b="1" lang="en" sz="1600">
                <a:solidFill>
                  <a:schemeClr val="dk1"/>
                </a:solidFill>
                <a:latin typeface="Proxima Nova"/>
                <a:ea typeface="Proxima Nova"/>
                <a:cs typeface="Proxima Nova"/>
                <a:sym typeface="Proxima Nova"/>
              </a:rPr>
              <a:t>biases</a:t>
            </a:r>
            <a:r>
              <a:rPr lang="en" sz="1600">
                <a:solidFill>
                  <a:schemeClr val="dk1"/>
                </a:solidFill>
                <a:latin typeface="Proxima Nova"/>
                <a:ea typeface="Proxima Nova"/>
                <a:cs typeface="Proxima Nova"/>
                <a:sym typeface="Proxima Nova"/>
              </a:rPr>
              <a:t> arise in gathering data or using it in the model?</a:t>
            </a:r>
            <a:endParaRPr sz="1600">
              <a:latin typeface="Proxima Nova"/>
              <a:ea typeface="Proxima Nova"/>
              <a:cs typeface="Proxima Nova"/>
              <a:sym typeface="Proxima Nova"/>
            </a:endParaRPr>
          </a:p>
        </p:txBody>
      </p:sp>
      <p:sp>
        <p:nvSpPr>
          <p:cNvPr id="1278" name="Google Shape;1278;p121"/>
          <p:cNvSpPr txBox="1"/>
          <p:nvPr/>
        </p:nvSpPr>
        <p:spPr>
          <a:xfrm>
            <a:off x="1028300" y="2791925"/>
            <a:ext cx="7510200" cy="4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Is there a risk of exposing</a:t>
            </a:r>
            <a:r>
              <a:rPr lang="en" sz="1600">
                <a:latin typeface="Proxima Nova"/>
                <a:ea typeface="Proxima Nova"/>
                <a:cs typeface="Proxima Nova"/>
                <a:sym typeface="Proxima Nova"/>
              </a:rPr>
              <a:t> </a:t>
            </a:r>
            <a:r>
              <a:rPr b="1" lang="en" sz="1600">
                <a:latin typeface="Proxima Nova"/>
                <a:ea typeface="Proxima Nova"/>
                <a:cs typeface="Proxima Nova"/>
                <a:sym typeface="Proxima Nova"/>
              </a:rPr>
              <a:t>PII or other sensitive data</a:t>
            </a:r>
            <a:r>
              <a:rPr lang="en" sz="1600">
                <a:latin typeface="Proxima Nova"/>
                <a:ea typeface="Proxima Nova"/>
                <a:cs typeface="Proxima Nova"/>
                <a:sym typeface="Proxima Nova"/>
              </a:rPr>
              <a:t> by using it in the model?</a:t>
            </a:r>
            <a:endParaRPr sz="1600">
              <a:latin typeface="Proxima Nova"/>
              <a:ea typeface="Proxima Nova"/>
              <a:cs typeface="Proxima Nova"/>
              <a:sym typeface="Proxima Nova"/>
            </a:endParaRPr>
          </a:p>
        </p:txBody>
      </p:sp>
      <p:cxnSp>
        <p:nvCxnSpPr>
          <p:cNvPr id="1279" name="Google Shape;1279;p121"/>
          <p:cNvCxnSpPr>
            <a:stCxn id="1280" idx="0"/>
            <a:endCxn id="1281" idx="4"/>
          </p:cNvCxnSpPr>
          <p:nvPr/>
        </p:nvCxnSpPr>
        <p:spPr>
          <a:xfrm>
            <a:off x="640038" y="1755822"/>
            <a:ext cx="0" cy="2573400"/>
          </a:xfrm>
          <a:prstGeom prst="straightConnector1">
            <a:avLst/>
          </a:prstGeom>
          <a:noFill/>
          <a:ln cap="flat" cmpd="sng" w="38100">
            <a:solidFill>
              <a:srgbClr val="EEEEEE"/>
            </a:solidFill>
            <a:prstDash val="solid"/>
            <a:round/>
            <a:headEnd len="med" w="med" type="none"/>
            <a:tailEnd len="med" w="med" type="none"/>
          </a:ln>
        </p:spPr>
      </p:cxnSp>
      <p:sp>
        <p:nvSpPr>
          <p:cNvPr id="1280" name="Google Shape;1280;p121"/>
          <p:cNvSpPr/>
          <p:nvPr/>
        </p:nvSpPr>
        <p:spPr>
          <a:xfrm>
            <a:off x="457188" y="1755822"/>
            <a:ext cx="365700" cy="365700"/>
          </a:xfrm>
          <a:prstGeom prst="ellipse">
            <a:avLst/>
          </a:prstGeom>
          <a:solidFill>
            <a:srgbClr val="000000"/>
          </a:solidFill>
          <a:ln cap="flat" cmpd="sng" w="762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21"/>
          <p:cNvSpPr/>
          <p:nvPr/>
        </p:nvSpPr>
        <p:spPr>
          <a:xfrm>
            <a:off x="457188" y="2303720"/>
            <a:ext cx="365700" cy="365700"/>
          </a:xfrm>
          <a:prstGeom prst="ellipse">
            <a:avLst/>
          </a:prstGeom>
          <a:solidFill>
            <a:schemeClr val="accent2"/>
          </a:solidFill>
          <a:ln cap="flat" cmpd="sng" w="762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21"/>
          <p:cNvSpPr/>
          <p:nvPr/>
        </p:nvSpPr>
        <p:spPr>
          <a:xfrm>
            <a:off x="457188" y="2835592"/>
            <a:ext cx="365700" cy="365700"/>
          </a:xfrm>
          <a:prstGeom prst="ellipse">
            <a:avLst/>
          </a:prstGeom>
          <a:solidFill>
            <a:srgbClr val="017991"/>
          </a:solidFill>
          <a:ln cap="flat" cmpd="sng" w="762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21"/>
          <p:cNvSpPr txBox="1"/>
          <p:nvPr/>
        </p:nvSpPr>
        <p:spPr>
          <a:xfrm>
            <a:off x="1028300" y="3340350"/>
            <a:ext cx="7510200" cy="4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What </a:t>
            </a:r>
            <a:r>
              <a:rPr b="1" lang="en" sz="1600">
                <a:solidFill>
                  <a:schemeClr val="dk1"/>
                </a:solidFill>
                <a:latin typeface="Proxima Nova"/>
                <a:ea typeface="Proxima Nova"/>
                <a:cs typeface="Proxima Nova"/>
                <a:sym typeface="Proxima Nova"/>
              </a:rPr>
              <a:t>internal or external policies</a:t>
            </a:r>
            <a:r>
              <a:rPr lang="en" sz="1600">
                <a:solidFill>
                  <a:schemeClr val="dk1"/>
                </a:solidFill>
                <a:latin typeface="Proxima Nova"/>
                <a:ea typeface="Proxima Nova"/>
                <a:cs typeface="Proxima Nova"/>
                <a:sym typeface="Proxima Nova"/>
              </a:rPr>
              <a:t> must we comply with when using data?</a:t>
            </a:r>
            <a:endParaRPr sz="1600">
              <a:latin typeface="Proxima Nova"/>
              <a:ea typeface="Proxima Nova"/>
              <a:cs typeface="Proxima Nova"/>
              <a:sym typeface="Proxima Nova"/>
            </a:endParaRPr>
          </a:p>
        </p:txBody>
      </p:sp>
      <p:sp>
        <p:nvSpPr>
          <p:cNvPr id="1285" name="Google Shape;1285;p121"/>
          <p:cNvSpPr/>
          <p:nvPr/>
        </p:nvSpPr>
        <p:spPr>
          <a:xfrm>
            <a:off x="457188" y="3399517"/>
            <a:ext cx="365700" cy="365700"/>
          </a:xfrm>
          <a:prstGeom prst="ellipse">
            <a:avLst/>
          </a:prstGeom>
          <a:solidFill>
            <a:schemeClr val="dk2"/>
          </a:solidFill>
          <a:ln cap="flat" cmpd="sng" w="762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21"/>
          <p:cNvSpPr txBox="1"/>
          <p:nvPr/>
        </p:nvSpPr>
        <p:spPr>
          <a:xfrm>
            <a:off x="457200" y="1097225"/>
            <a:ext cx="7510200" cy="476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Ask good questions to ensure models are being built responsibly.</a:t>
            </a:r>
            <a:endParaRPr b="1" sz="1800">
              <a:solidFill>
                <a:srgbClr val="000000"/>
              </a:solidFill>
              <a:latin typeface="Proxima Nova"/>
              <a:ea typeface="Proxima Nova"/>
              <a:cs typeface="Proxima Nova"/>
              <a:sym typeface="Proxima Nova"/>
            </a:endParaRPr>
          </a:p>
        </p:txBody>
      </p:sp>
      <p:sp>
        <p:nvSpPr>
          <p:cNvPr id="1287" name="Google Shape;1287;p121"/>
          <p:cNvSpPr txBox="1"/>
          <p:nvPr/>
        </p:nvSpPr>
        <p:spPr>
          <a:xfrm>
            <a:off x="1028300" y="3888775"/>
            <a:ext cx="7510200" cy="47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Are you getting input from a </a:t>
            </a:r>
            <a:r>
              <a:rPr b="1" lang="en" sz="1600">
                <a:solidFill>
                  <a:schemeClr val="dk1"/>
                </a:solidFill>
                <a:latin typeface="Proxima Nova"/>
                <a:ea typeface="Proxima Nova"/>
                <a:cs typeface="Proxima Nova"/>
                <a:sym typeface="Proxima Nova"/>
              </a:rPr>
              <a:t>diverse group of stakeholders</a:t>
            </a:r>
            <a:r>
              <a:rPr lang="en" sz="1600">
                <a:solidFill>
                  <a:schemeClr val="dk1"/>
                </a:solidFill>
                <a:latin typeface="Proxima Nova"/>
                <a:ea typeface="Proxima Nova"/>
                <a:cs typeface="Proxima Nova"/>
                <a:sym typeface="Proxima Nova"/>
              </a:rPr>
              <a:t>?</a:t>
            </a:r>
            <a:endParaRPr sz="1600">
              <a:latin typeface="Proxima Nova"/>
              <a:ea typeface="Proxima Nova"/>
              <a:cs typeface="Proxima Nova"/>
              <a:sym typeface="Proxima Nova"/>
            </a:endParaRPr>
          </a:p>
        </p:txBody>
      </p:sp>
      <p:sp>
        <p:nvSpPr>
          <p:cNvPr id="1281" name="Google Shape;1281;p121"/>
          <p:cNvSpPr/>
          <p:nvPr/>
        </p:nvSpPr>
        <p:spPr>
          <a:xfrm>
            <a:off x="457188" y="3963442"/>
            <a:ext cx="365700" cy="365700"/>
          </a:xfrm>
          <a:prstGeom prst="ellipse">
            <a:avLst/>
          </a:prstGeom>
          <a:solidFill>
            <a:schemeClr val="accent4"/>
          </a:solidFill>
          <a:ln cap="flat" cmpd="sng" w="76200">
            <a:solidFill>
              <a:srgbClr val="EEEE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Projects Go Wrong</a:t>
            </a:r>
            <a:endParaRPr/>
          </a:p>
        </p:txBody>
      </p:sp>
      <p:sp>
        <p:nvSpPr>
          <p:cNvPr id="1293" name="Google Shape;1293;p122"/>
          <p:cNvSpPr txBox="1"/>
          <p:nvPr>
            <p:ph idx="1" type="body"/>
          </p:nvPr>
        </p:nvSpPr>
        <p:spPr>
          <a:xfrm>
            <a:off x="793950" y="1581838"/>
            <a:ext cx="7556100" cy="208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400"/>
              <a:t>Consider the internal problems you’ve been working on throughout the class.</a:t>
            </a:r>
            <a:endParaRPr sz="2400"/>
          </a:p>
          <a:p>
            <a:pPr indent="0" lvl="0" marL="0" rtl="0" algn="ctr">
              <a:spcBef>
                <a:spcPts val="1600"/>
              </a:spcBef>
              <a:spcAft>
                <a:spcPts val="1600"/>
              </a:spcAft>
              <a:buNone/>
            </a:pPr>
            <a:r>
              <a:rPr b="1" lang="en" sz="2400">
                <a:highlight>
                  <a:schemeClr val="accent2"/>
                </a:highlight>
              </a:rPr>
              <a:t>How could these projects go wrong? </a:t>
            </a:r>
            <a:br>
              <a:rPr b="1" lang="en" sz="2400">
                <a:highlight>
                  <a:schemeClr val="accent2"/>
                </a:highlight>
              </a:rPr>
            </a:br>
            <a:r>
              <a:rPr b="1" lang="en" sz="2400">
                <a:highlight>
                  <a:schemeClr val="accent2"/>
                </a:highlight>
              </a:rPr>
              <a:t>What are potential biases, compliance, </a:t>
            </a:r>
            <a:br>
              <a:rPr b="1" lang="en" sz="2400">
                <a:highlight>
                  <a:schemeClr val="accent2"/>
                </a:highlight>
              </a:rPr>
            </a:br>
            <a:r>
              <a:rPr b="1" lang="en" sz="2400">
                <a:highlight>
                  <a:schemeClr val="accent2"/>
                </a:highlight>
              </a:rPr>
              <a:t>and human-model risks?</a:t>
            </a:r>
            <a:endParaRPr b="1" sz="2400">
              <a:highlight>
                <a:schemeClr val="accent2"/>
              </a:highlight>
            </a:endParaRPr>
          </a:p>
        </p:txBody>
      </p:sp>
      <p:sp>
        <p:nvSpPr>
          <p:cNvPr id="1294" name="Google Shape;1294;p12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95" name="Google Shape;1295;p12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1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Taking Responsibility</a:t>
            </a:r>
            <a:endParaRPr/>
          </a:p>
        </p:txBody>
      </p:sp>
      <p:sp>
        <p:nvSpPr>
          <p:cNvPr id="1301" name="Google Shape;1301;p1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a:t>
            </a:r>
            <a:r>
              <a:rPr lang="en"/>
              <a:t>Minutes</a:t>
            </a:r>
            <a:endParaRPr/>
          </a:p>
        </p:txBody>
      </p:sp>
      <p:sp>
        <p:nvSpPr>
          <p:cNvPr id="1302" name="Google Shape;1302;p1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03" name="Google Shape;1303;p123"/>
          <p:cNvSpPr txBox="1"/>
          <p:nvPr>
            <p:ph idx="1" type="body"/>
          </p:nvPr>
        </p:nvSpPr>
        <p:spPr>
          <a:xfrm>
            <a:off x="457200" y="1345025"/>
            <a:ext cx="7252500" cy="273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Set one specific, actionable commitment for how </a:t>
            </a:r>
            <a:br>
              <a:rPr lang="en"/>
            </a:br>
            <a:r>
              <a:rPr b="1" lang="en"/>
              <a:t>you will ensure your organization uses AI and ML responsibly</a:t>
            </a:r>
            <a:r>
              <a:rPr lang="en"/>
              <a:t>.</a:t>
            </a:r>
            <a:endParaRPr/>
          </a:p>
        </p:txBody>
      </p:sp>
      <p:sp>
        <p:nvSpPr>
          <p:cNvPr id="1304" name="Google Shape;1304;p123"/>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23"/>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8</a:t>
            </a:r>
            <a:endParaRPr b="1" sz="1000">
              <a:latin typeface="Proxima Nova"/>
              <a:ea typeface="Proxima Nova"/>
              <a:cs typeface="Proxima Nova"/>
              <a:sym typeface="Proxima Nova"/>
            </a:endParaRPr>
          </a:p>
        </p:txBody>
      </p:sp>
      <p:pic>
        <p:nvPicPr>
          <p:cNvPr id="1306" name="Google Shape;1306;p123"/>
          <p:cNvPicPr preferRelativeResize="0"/>
          <p:nvPr/>
        </p:nvPicPr>
        <p:blipFill>
          <a:blip r:embed="rId3">
            <a:alphaModFix/>
          </a:blip>
          <a:stretch>
            <a:fillRect/>
          </a:stretch>
        </p:blipFill>
        <p:spPr>
          <a:xfrm>
            <a:off x="8105260" y="916174"/>
            <a:ext cx="335813" cy="328800"/>
          </a:xfrm>
          <a:prstGeom prst="rect">
            <a:avLst/>
          </a:prstGeom>
          <a:noFill/>
          <a:ln>
            <a:noFill/>
          </a:ln>
        </p:spPr>
      </p:pic>
      <p:pic>
        <p:nvPicPr>
          <p:cNvPr id="1307" name="Google Shape;1307;p123"/>
          <p:cNvPicPr preferRelativeResize="0"/>
          <p:nvPr/>
        </p:nvPicPr>
        <p:blipFill>
          <a:blip r:embed="rId4">
            <a:alphaModFix/>
          </a:blip>
          <a:stretch>
            <a:fillRect/>
          </a:stretch>
        </p:blipFill>
        <p:spPr>
          <a:xfrm>
            <a:off x="6039375" y="2194387"/>
            <a:ext cx="2728475" cy="27284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124"/>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in the Organization</a:t>
            </a:r>
            <a:endParaRPr/>
          </a:p>
        </p:txBody>
      </p:sp>
      <p:sp>
        <p:nvSpPr>
          <p:cNvPr id="1313" name="Google Shape;1313;p12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AI for Leaders</a:t>
            </a:r>
            <a:endParaRPr/>
          </a:p>
        </p:txBody>
      </p:sp>
      <p:sp>
        <p:nvSpPr>
          <p:cNvPr id="1314" name="Google Shape;1314;p124"/>
          <p:cNvSpPr txBox="1"/>
          <p:nvPr/>
        </p:nvSpPr>
        <p:spPr>
          <a:xfrm>
            <a:off x="236775" y="3204275"/>
            <a:ext cx="1283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Welcome &amp; Introductions</a:t>
            </a:r>
            <a:endParaRPr>
              <a:solidFill>
                <a:srgbClr val="FFFFFF"/>
              </a:solidFill>
              <a:latin typeface="Proxima Nova"/>
              <a:ea typeface="Proxima Nova"/>
              <a:cs typeface="Proxima Nova"/>
              <a:sym typeface="Proxima Nova"/>
            </a:endParaRPr>
          </a:p>
        </p:txBody>
      </p:sp>
      <p:sp>
        <p:nvSpPr>
          <p:cNvPr id="1315" name="Google Shape;1315;p124"/>
          <p:cNvSpPr/>
          <p:nvPr/>
        </p:nvSpPr>
        <p:spPr>
          <a:xfrm>
            <a:off x="2171138"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24"/>
          <p:cNvSpPr/>
          <p:nvPr/>
        </p:nvSpPr>
        <p:spPr>
          <a:xfrm>
            <a:off x="3612101"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24"/>
          <p:cNvSpPr txBox="1"/>
          <p:nvPr/>
        </p:nvSpPr>
        <p:spPr>
          <a:xfrm>
            <a:off x="3053625" y="3204275"/>
            <a:ext cx="13482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rgbClr val="FFFFFF"/>
                </a:solidFill>
                <a:latin typeface="Proxima Nova"/>
                <a:ea typeface="Proxima Nova"/>
                <a:cs typeface="Proxima Nova"/>
                <a:sym typeface="Proxima Nova"/>
              </a:rPr>
              <a:t>Choosing AI Projects</a:t>
            </a:r>
            <a:endParaRPr>
              <a:solidFill>
                <a:srgbClr val="FFFFFF"/>
              </a:solidFill>
              <a:latin typeface="Proxima Nova"/>
              <a:ea typeface="Proxima Nova"/>
              <a:cs typeface="Proxima Nova"/>
              <a:sym typeface="Proxima Nova"/>
            </a:endParaRPr>
          </a:p>
        </p:txBody>
      </p:sp>
      <p:sp>
        <p:nvSpPr>
          <p:cNvPr id="1318" name="Google Shape;1318;p124"/>
          <p:cNvSpPr txBox="1"/>
          <p:nvPr/>
        </p:nvSpPr>
        <p:spPr>
          <a:xfrm>
            <a:off x="4515850" y="3204275"/>
            <a:ext cx="15342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Responsible AI</a:t>
            </a:r>
            <a:endParaRPr>
              <a:solidFill>
                <a:srgbClr val="FFFFFF"/>
              </a:solidFill>
              <a:latin typeface="Proxima Nova"/>
              <a:ea typeface="Proxima Nova"/>
              <a:cs typeface="Proxima Nova"/>
              <a:sym typeface="Proxima Nova"/>
            </a:endParaRPr>
          </a:p>
        </p:txBody>
      </p:sp>
      <p:sp>
        <p:nvSpPr>
          <p:cNvPr id="1319" name="Google Shape;1319;p124"/>
          <p:cNvSpPr txBox="1"/>
          <p:nvPr/>
        </p:nvSpPr>
        <p:spPr>
          <a:xfrm>
            <a:off x="1476199" y="3204275"/>
            <a:ext cx="16212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What, How, &amp; Why of AI</a:t>
            </a:r>
            <a:endParaRPr>
              <a:solidFill>
                <a:srgbClr val="FFFFFF"/>
              </a:solidFill>
              <a:latin typeface="Proxima Nova"/>
              <a:ea typeface="Proxima Nova"/>
              <a:cs typeface="Proxima Nova"/>
              <a:sym typeface="Proxima Nova"/>
            </a:endParaRPr>
          </a:p>
        </p:txBody>
      </p:sp>
      <p:cxnSp>
        <p:nvCxnSpPr>
          <p:cNvPr id="1320" name="Google Shape;1320;p124"/>
          <p:cNvCxnSpPr/>
          <p:nvPr/>
        </p:nvCxnSpPr>
        <p:spPr>
          <a:xfrm>
            <a:off x="961488" y="2998850"/>
            <a:ext cx="1984200" cy="5100"/>
          </a:xfrm>
          <a:prstGeom prst="straightConnector1">
            <a:avLst/>
          </a:prstGeom>
          <a:noFill/>
          <a:ln cap="flat" cmpd="sng" w="38100">
            <a:solidFill>
              <a:srgbClr val="9E9E9E"/>
            </a:solidFill>
            <a:prstDash val="solid"/>
            <a:round/>
            <a:headEnd len="med" w="med" type="none"/>
            <a:tailEnd len="med" w="med" type="none"/>
          </a:ln>
        </p:spPr>
      </p:cxnSp>
      <p:cxnSp>
        <p:nvCxnSpPr>
          <p:cNvPr id="1321" name="Google Shape;1321;p124"/>
          <p:cNvCxnSpPr>
            <a:stCxn id="1315" idx="6"/>
            <a:endCxn id="1316" idx="2"/>
          </p:cNvCxnSpPr>
          <p:nvPr/>
        </p:nvCxnSpPr>
        <p:spPr>
          <a:xfrm>
            <a:off x="2402438" y="3001388"/>
            <a:ext cx="1209600" cy="0"/>
          </a:xfrm>
          <a:prstGeom prst="straightConnector1">
            <a:avLst/>
          </a:prstGeom>
          <a:noFill/>
          <a:ln cap="flat" cmpd="sng" w="38100">
            <a:solidFill>
              <a:srgbClr val="9E9E9E"/>
            </a:solidFill>
            <a:prstDash val="solid"/>
            <a:round/>
            <a:headEnd len="med" w="med" type="none"/>
            <a:tailEnd len="med" w="med" type="none"/>
          </a:ln>
        </p:spPr>
      </p:cxnSp>
      <p:cxnSp>
        <p:nvCxnSpPr>
          <p:cNvPr id="1322" name="Google Shape;1322;p124"/>
          <p:cNvCxnSpPr/>
          <p:nvPr/>
        </p:nvCxnSpPr>
        <p:spPr>
          <a:xfrm flipH="1" rot="10800000">
            <a:off x="1827225" y="2998838"/>
            <a:ext cx="6279300" cy="2700"/>
          </a:xfrm>
          <a:prstGeom prst="straightConnector1">
            <a:avLst/>
          </a:prstGeom>
          <a:noFill/>
          <a:ln cap="flat" cmpd="sng" w="38100">
            <a:solidFill>
              <a:srgbClr val="9E9E9E"/>
            </a:solidFill>
            <a:prstDash val="solid"/>
            <a:round/>
            <a:headEnd len="med" w="med" type="none"/>
            <a:tailEnd len="med" w="med" type="none"/>
          </a:ln>
        </p:spPr>
      </p:cxnSp>
      <p:sp>
        <p:nvSpPr>
          <p:cNvPr id="1323" name="Google Shape;1323;p124"/>
          <p:cNvSpPr/>
          <p:nvPr/>
        </p:nvSpPr>
        <p:spPr>
          <a:xfrm>
            <a:off x="5210777"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24"/>
          <p:cNvSpPr/>
          <p:nvPr/>
        </p:nvSpPr>
        <p:spPr>
          <a:xfrm>
            <a:off x="730201"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24"/>
          <p:cNvSpPr txBox="1"/>
          <p:nvPr/>
        </p:nvSpPr>
        <p:spPr>
          <a:xfrm>
            <a:off x="6164025" y="3204275"/>
            <a:ext cx="1283400" cy="10059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Proxima Nova"/>
                <a:ea typeface="Proxima Nova"/>
                <a:cs typeface="Proxima Nova"/>
                <a:sym typeface="Proxima Nova"/>
              </a:rPr>
              <a:t>AI in the Organization</a:t>
            </a:r>
            <a:endParaRPr b="1">
              <a:solidFill>
                <a:srgbClr val="FFFFFF"/>
              </a:solidFill>
              <a:latin typeface="Proxima Nova"/>
              <a:ea typeface="Proxima Nova"/>
              <a:cs typeface="Proxima Nova"/>
              <a:sym typeface="Proxima Nova"/>
            </a:endParaRPr>
          </a:p>
        </p:txBody>
      </p:sp>
      <p:sp>
        <p:nvSpPr>
          <p:cNvPr id="1326" name="Google Shape;1326;p124"/>
          <p:cNvSpPr txBox="1"/>
          <p:nvPr/>
        </p:nvSpPr>
        <p:spPr>
          <a:xfrm>
            <a:off x="7569975" y="3204274"/>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solidFill>
                  <a:srgbClr val="FFFFFF"/>
                </a:solidFill>
                <a:latin typeface="Proxima Nova"/>
                <a:ea typeface="Proxima Nova"/>
                <a:cs typeface="Proxima Nova"/>
                <a:sym typeface="Proxima Nova"/>
              </a:rPr>
              <a:t>Bring It Home</a:t>
            </a:r>
            <a:endParaRPr>
              <a:solidFill>
                <a:srgbClr val="FFFFFF"/>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327" name="Google Shape;1327;p124"/>
          <p:cNvSpPr/>
          <p:nvPr/>
        </p:nvSpPr>
        <p:spPr>
          <a:xfrm>
            <a:off x="6657052" y="288318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24"/>
          <p:cNvSpPr/>
          <p:nvPr/>
        </p:nvSpPr>
        <p:spPr>
          <a:xfrm>
            <a:off x="8036227" y="2885738"/>
            <a:ext cx="231300" cy="231300"/>
          </a:xfrm>
          <a:prstGeom prst="ellipse">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24"/>
          <p:cNvSpPr/>
          <p:nvPr/>
        </p:nvSpPr>
        <p:spPr>
          <a:xfrm>
            <a:off x="6623500" y="2885738"/>
            <a:ext cx="231300" cy="231300"/>
          </a:xfrm>
          <a:prstGeom prst="ellipse">
            <a:avLst/>
          </a:prstGeom>
          <a:solidFill>
            <a:schemeClr val="accent2"/>
          </a:solidFill>
          <a:ln cap="flat" cmpd="sng" w="76200">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4"/>
          <p:cNvSpPr txBox="1"/>
          <p:nvPr/>
        </p:nvSpPr>
        <p:spPr>
          <a:xfrm>
            <a:off x="457200" y="1397100"/>
            <a:ext cx="4716900" cy="90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General Assembly is a global upskilling and reskilling company with unmatched scale.</a:t>
            </a:r>
            <a:r>
              <a:rPr lang="en">
                <a:solidFill>
                  <a:schemeClr val="dk1"/>
                </a:solidFill>
                <a:latin typeface="Proxima Nova"/>
                <a:ea typeface="Proxima Nova"/>
                <a:cs typeface="Proxima Nova"/>
                <a:sym typeface="Proxima Nova"/>
              </a:rPr>
              <a:t> Our programs enable </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teams to grow, compete, and thrive in the digital economy.</a:t>
            </a:r>
            <a:endParaRPr>
              <a:solidFill>
                <a:schemeClr val="dk1"/>
              </a:solidFill>
              <a:latin typeface="Proxima Nova"/>
              <a:ea typeface="Proxima Nova"/>
              <a:cs typeface="Proxima Nova"/>
              <a:sym typeface="Proxima Nova"/>
            </a:endParaRPr>
          </a:p>
        </p:txBody>
      </p:sp>
      <p:sp>
        <p:nvSpPr>
          <p:cNvPr id="384" name="Google Shape;384;p44"/>
          <p:cNvSpPr txBox="1"/>
          <p:nvPr/>
        </p:nvSpPr>
        <p:spPr>
          <a:xfrm>
            <a:off x="4630200" y="2778150"/>
            <a:ext cx="4326300" cy="1239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400 clients</a:t>
            </a:r>
            <a:r>
              <a:rPr lang="en" sz="1200">
                <a:solidFill>
                  <a:schemeClr val="dk1"/>
                </a:solidFill>
                <a:latin typeface="Proxima Nova"/>
                <a:ea typeface="Proxima Nova"/>
                <a:cs typeface="Proxima Nova"/>
                <a:sym typeface="Proxima Nova"/>
              </a:rPr>
              <a:t> including 35 Fortune 100 companies.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50,000 employees</a:t>
            </a:r>
            <a:r>
              <a:rPr lang="en" sz="1200">
                <a:solidFill>
                  <a:schemeClr val="dk1"/>
                </a:solidFill>
                <a:latin typeface="Proxima Nova"/>
                <a:ea typeface="Proxima Nova"/>
                <a:cs typeface="Proxima Nova"/>
                <a:sym typeface="Proxima Nova"/>
              </a:rPr>
              <a:t> trained in 80 cities.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1,500 instructors</a:t>
            </a:r>
            <a:r>
              <a:rPr lang="en" sz="1200">
                <a:solidFill>
                  <a:schemeClr val="dk1"/>
                </a:solidFill>
                <a:latin typeface="Proxima Nova"/>
                <a:ea typeface="Proxima Nova"/>
                <a:cs typeface="Proxima Nova"/>
                <a:sym typeface="Proxima Nova"/>
              </a:rPr>
              <a:t> and 20,000 in-network experts.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78,000 course alumni</a:t>
            </a:r>
            <a:r>
              <a:rPr lang="en" sz="1200">
                <a:solidFill>
                  <a:schemeClr val="dk1"/>
                </a:solidFill>
                <a:latin typeface="Proxima Nova"/>
                <a:ea typeface="Proxima Nova"/>
                <a:cs typeface="Proxima Nova"/>
                <a:sym typeface="Proxima Nova"/>
              </a:rPr>
              <a:t> across 33 campuses.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10,000 live online learners</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in 5 years of remote delivery.</a:t>
            </a:r>
            <a:endParaRPr b="1" sz="1200">
              <a:solidFill>
                <a:schemeClr val="dk1"/>
              </a:solidFill>
              <a:latin typeface="Proxima Nova"/>
              <a:ea typeface="Proxima Nova"/>
              <a:cs typeface="Proxima Nova"/>
              <a:sym typeface="Proxima Nova"/>
            </a:endParaRPr>
          </a:p>
        </p:txBody>
      </p:sp>
      <p:sp>
        <p:nvSpPr>
          <p:cNvPr id="385" name="Google Shape;385;p44"/>
          <p:cNvSpPr txBox="1"/>
          <p:nvPr/>
        </p:nvSpPr>
        <p:spPr>
          <a:xfrm>
            <a:off x="4630200" y="4168050"/>
            <a:ext cx="4389600" cy="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latin typeface="Proxima Nova"/>
                <a:ea typeface="Proxima Nova"/>
                <a:cs typeface="Proxima Nova"/>
                <a:sym typeface="Proxima Nova"/>
              </a:rPr>
              <a:t>General Assembly is a brand of the Adecco Group, the world's foremost provider of staffing, career transition, and talent development solutions.</a:t>
            </a:r>
            <a:endParaRPr sz="950">
              <a:latin typeface="Proxima Nova"/>
              <a:ea typeface="Proxima Nova"/>
              <a:cs typeface="Proxima Nova"/>
              <a:sym typeface="Proxima Nova"/>
            </a:endParaRPr>
          </a:p>
        </p:txBody>
      </p:sp>
      <p:sp>
        <p:nvSpPr>
          <p:cNvPr id="386" name="Google Shape;386;p44"/>
          <p:cNvSpPr txBox="1"/>
          <p:nvPr/>
        </p:nvSpPr>
        <p:spPr>
          <a:xfrm>
            <a:off x="5817925" y="1210305"/>
            <a:ext cx="1152000" cy="361500"/>
          </a:xfrm>
          <a:prstGeom prst="rect">
            <a:avLst/>
          </a:prstGeom>
          <a:noFill/>
          <a:ln>
            <a:noFill/>
          </a:ln>
        </p:spPr>
        <p:txBody>
          <a:bodyPr anchorCtr="0" anchor="ctr"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Digital Fluency</a:t>
            </a:r>
            <a:endParaRPr sz="1100">
              <a:solidFill>
                <a:schemeClr val="dk1"/>
              </a:solidFill>
              <a:latin typeface="Proxima Nova"/>
              <a:ea typeface="Proxima Nova"/>
              <a:cs typeface="Proxima Nova"/>
              <a:sym typeface="Proxima Nova"/>
            </a:endParaRPr>
          </a:p>
        </p:txBody>
      </p:sp>
      <p:sp>
        <p:nvSpPr>
          <p:cNvPr id="387" name="Google Shape;387;p44"/>
          <p:cNvSpPr txBox="1"/>
          <p:nvPr/>
        </p:nvSpPr>
        <p:spPr>
          <a:xfrm>
            <a:off x="7486675" y="1209555"/>
            <a:ext cx="1348800" cy="363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Engineering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&amp; Technology</a:t>
            </a:r>
            <a:endParaRPr sz="1100">
              <a:solidFill>
                <a:schemeClr val="dk1"/>
              </a:solidFill>
              <a:latin typeface="Proxima Nova"/>
              <a:ea typeface="Proxima Nova"/>
              <a:cs typeface="Proxima Nova"/>
              <a:sym typeface="Proxima Nova"/>
            </a:endParaRPr>
          </a:p>
        </p:txBody>
      </p:sp>
      <p:sp>
        <p:nvSpPr>
          <p:cNvPr id="388" name="Google Shape;388;p44"/>
          <p:cNvSpPr txBox="1"/>
          <p:nvPr/>
        </p:nvSpPr>
        <p:spPr>
          <a:xfrm>
            <a:off x="5817925" y="1691244"/>
            <a:ext cx="1152000" cy="3615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Marketing</a:t>
            </a:r>
            <a:r>
              <a:rPr lang="en" sz="1100">
                <a:solidFill>
                  <a:schemeClr val="dk1"/>
                </a:solidFill>
                <a:latin typeface="Proxima Nova"/>
                <a:ea typeface="Proxima Nova"/>
                <a:cs typeface="Proxima Nova"/>
                <a:sym typeface="Proxima Nova"/>
              </a:rPr>
              <a:t> </a:t>
            </a:r>
            <a:endParaRPr sz="1100">
              <a:solidFill>
                <a:schemeClr val="dk1"/>
              </a:solidFill>
              <a:latin typeface="Proxima Nova"/>
              <a:ea typeface="Proxima Nova"/>
              <a:cs typeface="Proxima Nova"/>
              <a:sym typeface="Proxima Nova"/>
            </a:endParaRPr>
          </a:p>
        </p:txBody>
      </p:sp>
      <p:sp>
        <p:nvSpPr>
          <p:cNvPr id="389" name="Google Shape;389;p44"/>
          <p:cNvSpPr txBox="1"/>
          <p:nvPr/>
        </p:nvSpPr>
        <p:spPr>
          <a:xfrm>
            <a:off x="7486675" y="1723494"/>
            <a:ext cx="1469700" cy="297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Product Management</a:t>
            </a:r>
            <a:endParaRPr sz="1100">
              <a:solidFill>
                <a:schemeClr val="dk1"/>
              </a:solidFill>
              <a:latin typeface="Proxima Nova"/>
              <a:ea typeface="Proxima Nova"/>
              <a:cs typeface="Proxima Nova"/>
              <a:sym typeface="Proxima Nova"/>
            </a:endParaRPr>
          </a:p>
        </p:txBody>
      </p:sp>
      <p:sp>
        <p:nvSpPr>
          <p:cNvPr id="390" name="Google Shape;390;p44"/>
          <p:cNvSpPr txBox="1"/>
          <p:nvPr/>
        </p:nvSpPr>
        <p:spPr>
          <a:xfrm>
            <a:off x="4630200" y="2778150"/>
            <a:ext cx="3120600" cy="36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Proxima Nova"/>
                <a:ea typeface="Proxima Nova"/>
                <a:cs typeface="Proxima Nova"/>
                <a:sym typeface="Proxima Nova"/>
              </a:rPr>
              <a:t>Fast Facts</a:t>
            </a:r>
            <a:endParaRPr sz="1300"/>
          </a:p>
        </p:txBody>
      </p:sp>
      <p:cxnSp>
        <p:nvCxnSpPr>
          <p:cNvPr id="391" name="Google Shape;391;p44"/>
          <p:cNvCxnSpPr/>
          <p:nvPr/>
        </p:nvCxnSpPr>
        <p:spPr>
          <a:xfrm flipH="1">
            <a:off x="5249175" y="1265100"/>
            <a:ext cx="9300" cy="1213800"/>
          </a:xfrm>
          <a:prstGeom prst="straightConnector1">
            <a:avLst/>
          </a:prstGeom>
          <a:noFill/>
          <a:ln cap="flat" cmpd="sng" w="9525">
            <a:solidFill>
              <a:srgbClr val="B7B7B7"/>
            </a:solidFill>
            <a:prstDash val="solid"/>
            <a:round/>
            <a:headEnd len="med" w="med" type="none"/>
            <a:tailEnd len="med" w="med" type="none"/>
          </a:ln>
        </p:spPr>
      </p:cxnSp>
      <p:pic>
        <p:nvPicPr>
          <p:cNvPr id="392" name="Google Shape;392;p44"/>
          <p:cNvPicPr preferRelativeResize="0"/>
          <p:nvPr/>
        </p:nvPicPr>
        <p:blipFill>
          <a:blip r:embed="rId3">
            <a:alphaModFix/>
          </a:blip>
          <a:stretch>
            <a:fillRect/>
          </a:stretch>
        </p:blipFill>
        <p:spPr>
          <a:xfrm>
            <a:off x="7103650" y="1242530"/>
            <a:ext cx="306242" cy="297051"/>
          </a:xfrm>
          <a:prstGeom prst="rect">
            <a:avLst/>
          </a:prstGeom>
          <a:noFill/>
          <a:ln>
            <a:noFill/>
          </a:ln>
        </p:spPr>
      </p:pic>
      <p:pic>
        <p:nvPicPr>
          <p:cNvPr id="393" name="Google Shape;393;p44"/>
          <p:cNvPicPr preferRelativeResize="0"/>
          <p:nvPr/>
        </p:nvPicPr>
        <p:blipFill rotWithShape="1">
          <a:blip r:embed="rId4">
            <a:alphaModFix/>
          </a:blip>
          <a:srcRect b="14842" l="5177" r="4299" t="17351"/>
          <a:stretch/>
        </p:blipFill>
        <p:spPr>
          <a:xfrm>
            <a:off x="5414102" y="1722556"/>
            <a:ext cx="382473" cy="298877"/>
          </a:xfrm>
          <a:prstGeom prst="rect">
            <a:avLst/>
          </a:prstGeom>
          <a:noFill/>
          <a:ln>
            <a:noFill/>
          </a:ln>
        </p:spPr>
      </p:pic>
      <p:sp>
        <p:nvSpPr>
          <p:cNvPr id="394" name="Google Shape;394;p44"/>
          <p:cNvSpPr txBox="1"/>
          <p:nvPr/>
        </p:nvSpPr>
        <p:spPr>
          <a:xfrm>
            <a:off x="457200" y="22860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Who we are and what we do?</a:t>
            </a:r>
            <a:endParaRPr>
              <a:solidFill>
                <a:srgbClr val="000000"/>
              </a:solidFill>
              <a:latin typeface="Proxima Nova"/>
              <a:ea typeface="Proxima Nova"/>
              <a:cs typeface="Proxima Nova"/>
              <a:sym typeface="Proxima Nova"/>
            </a:endParaRPr>
          </a:p>
        </p:txBody>
      </p:sp>
      <p:sp>
        <p:nvSpPr>
          <p:cNvPr id="395" name="Google Shape;395;p44"/>
          <p:cNvSpPr txBox="1"/>
          <p:nvPr/>
        </p:nvSpPr>
        <p:spPr>
          <a:xfrm>
            <a:off x="457200" y="410050"/>
            <a:ext cx="83055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General</a:t>
            </a:r>
            <a:r>
              <a:rPr b="1" lang="en" sz="2400">
                <a:latin typeface="Proxima Nova"/>
                <a:ea typeface="Proxima Nova"/>
                <a:cs typeface="Proxima Nova"/>
                <a:sym typeface="Proxima Nova"/>
              </a:rPr>
              <a:t> Assembly </a:t>
            </a:r>
            <a:endParaRPr b="1" sz="2400">
              <a:solidFill>
                <a:srgbClr val="000000"/>
              </a:solidFill>
              <a:latin typeface="Proxima Nova"/>
              <a:ea typeface="Proxima Nova"/>
              <a:cs typeface="Proxima Nova"/>
              <a:sym typeface="Proxima Nova"/>
            </a:endParaRPr>
          </a:p>
        </p:txBody>
      </p:sp>
      <p:sp>
        <p:nvSpPr>
          <p:cNvPr id="396" name="Google Shape;396;p44"/>
          <p:cNvSpPr txBox="1"/>
          <p:nvPr>
            <p:ph idx="4294967295" type="body"/>
          </p:nvPr>
        </p:nvSpPr>
        <p:spPr>
          <a:xfrm>
            <a:off x="457200" y="755050"/>
            <a:ext cx="8229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Accelerate</a:t>
            </a:r>
            <a:r>
              <a:rPr lang="en"/>
              <a:t> </a:t>
            </a:r>
            <a:r>
              <a:rPr lang="en"/>
              <a:t>Digital</a:t>
            </a:r>
            <a:r>
              <a:rPr lang="en"/>
              <a:t> Transformation </a:t>
            </a:r>
            <a:r>
              <a:rPr lang="en">
                <a:solidFill>
                  <a:srgbClr val="000000"/>
                </a:solidFill>
              </a:rPr>
              <a:t>Through Enabling Talen</a:t>
            </a:r>
            <a:r>
              <a:rPr lang="en">
                <a:solidFill>
                  <a:srgbClr val="000000"/>
                </a:solidFill>
              </a:rPr>
              <a:t>t</a:t>
            </a:r>
            <a:endParaRPr>
              <a:solidFill>
                <a:srgbClr val="000000"/>
              </a:solidFill>
            </a:endParaRPr>
          </a:p>
        </p:txBody>
      </p:sp>
      <p:pic>
        <p:nvPicPr>
          <p:cNvPr id="397" name="Google Shape;397;p44"/>
          <p:cNvPicPr preferRelativeResize="0"/>
          <p:nvPr/>
        </p:nvPicPr>
        <p:blipFill rotWithShape="1">
          <a:blip r:embed="rId5">
            <a:alphaModFix/>
          </a:blip>
          <a:srcRect b="0" l="0" r="0" t="8374"/>
          <a:stretch/>
        </p:blipFill>
        <p:spPr>
          <a:xfrm>
            <a:off x="457200" y="2778150"/>
            <a:ext cx="3929772" cy="1800825"/>
          </a:xfrm>
          <a:prstGeom prst="rect">
            <a:avLst/>
          </a:prstGeom>
          <a:noFill/>
          <a:ln>
            <a:noFill/>
          </a:ln>
        </p:spPr>
      </p:pic>
      <p:pic>
        <p:nvPicPr>
          <p:cNvPr id="398" name="Google Shape;398;p44"/>
          <p:cNvPicPr preferRelativeResize="0"/>
          <p:nvPr/>
        </p:nvPicPr>
        <p:blipFill>
          <a:blip r:embed="rId6">
            <a:alphaModFix/>
          </a:blip>
          <a:stretch>
            <a:fillRect/>
          </a:stretch>
        </p:blipFill>
        <p:spPr>
          <a:xfrm>
            <a:off x="5488333" y="2199050"/>
            <a:ext cx="234009" cy="297050"/>
          </a:xfrm>
          <a:prstGeom prst="rect">
            <a:avLst/>
          </a:prstGeom>
          <a:noFill/>
          <a:ln>
            <a:noFill/>
          </a:ln>
        </p:spPr>
      </p:pic>
      <p:sp>
        <p:nvSpPr>
          <p:cNvPr id="399" name="Google Shape;399;p44"/>
          <p:cNvSpPr txBox="1"/>
          <p:nvPr/>
        </p:nvSpPr>
        <p:spPr>
          <a:xfrm>
            <a:off x="5817925" y="2166825"/>
            <a:ext cx="1152000" cy="361500"/>
          </a:xfrm>
          <a:prstGeom prst="rect">
            <a:avLst/>
          </a:prstGeom>
          <a:noFill/>
          <a:ln>
            <a:noFill/>
          </a:ln>
        </p:spPr>
        <p:txBody>
          <a:bodyPr anchorCtr="0" anchor="ctr"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Data &amp; AI </a:t>
            </a:r>
            <a:endParaRPr sz="1100">
              <a:solidFill>
                <a:schemeClr val="dk1"/>
              </a:solidFill>
              <a:latin typeface="Proxima Nova"/>
              <a:ea typeface="Proxima Nova"/>
              <a:cs typeface="Proxima Nova"/>
              <a:sym typeface="Proxima Nova"/>
            </a:endParaRPr>
          </a:p>
        </p:txBody>
      </p:sp>
      <p:pic>
        <p:nvPicPr>
          <p:cNvPr id="400" name="Google Shape;400;p44"/>
          <p:cNvPicPr preferRelativeResize="0"/>
          <p:nvPr/>
        </p:nvPicPr>
        <p:blipFill>
          <a:blip r:embed="rId7">
            <a:alphaModFix/>
          </a:blip>
          <a:stretch>
            <a:fillRect/>
          </a:stretch>
        </p:blipFill>
        <p:spPr>
          <a:xfrm>
            <a:off x="7103625" y="2198134"/>
            <a:ext cx="306252" cy="298881"/>
          </a:xfrm>
          <a:prstGeom prst="rect">
            <a:avLst/>
          </a:prstGeom>
          <a:noFill/>
          <a:ln>
            <a:noFill/>
          </a:ln>
        </p:spPr>
      </p:pic>
      <p:sp>
        <p:nvSpPr>
          <p:cNvPr id="401" name="Google Shape;401;p44"/>
          <p:cNvSpPr txBox="1"/>
          <p:nvPr/>
        </p:nvSpPr>
        <p:spPr>
          <a:xfrm>
            <a:off x="7486675" y="2199075"/>
            <a:ext cx="1469700" cy="297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UX &amp; Visual Design</a:t>
            </a:r>
            <a:endParaRPr sz="1100">
              <a:solidFill>
                <a:schemeClr val="dk1"/>
              </a:solidFill>
              <a:latin typeface="Proxima Nova"/>
              <a:ea typeface="Proxima Nova"/>
              <a:cs typeface="Proxima Nova"/>
              <a:sym typeface="Proxima Nova"/>
            </a:endParaRPr>
          </a:p>
        </p:txBody>
      </p:sp>
      <p:pic>
        <p:nvPicPr>
          <p:cNvPr id="402" name="Google Shape;402;p44"/>
          <p:cNvPicPr preferRelativeResize="0"/>
          <p:nvPr/>
        </p:nvPicPr>
        <p:blipFill>
          <a:blip r:embed="rId8">
            <a:alphaModFix/>
          </a:blip>
          <a:stretch>
            <a:fillRect/>
          </a:stretch>
        </p:blipFill>
        <p:spPr>
          <a:xfrm>
            <a:off x="7065513" y="1680756"/>
            <a:ext cx="382476" cy="382476"/>
          </a:xfrm>
          <a:prstGeom prst="rect">
            <a:avLst/>
          </a:prstGeom>
          <a:noFill/>
          <a:ln>
            <a:noFill/>
          </a:ln>
        </p:spPr>
      </p:pic>
      <p:pic>
        <p:nvPicPr>
          <p:cNvPr id="403" name="Google Shape;403;p44"/>
          <p:cNvPicPr preferRelativeResize="0"/>
          <p:nvPr/>
        </p:nvPicPr>
        <p:blipFill>
          <a:blip r:embed="rId9">
            <a:alphaModFix/>
          </a:blip>
          <a:stretch>
            <a:fillRect/>
          </a:stretch>
        </p:blipFill>
        <p:spPr>
          <a:xfrm>
            <a:off x="5413952" y="1228935"/>
            <a:ext cx="382773" cy="298890"/>
          </a:xfrm>
          <a:prstGeom prst="rect">
            <a:avLst/>
          </a:prstGeom>
          <a:noFill/>
          <a:ln>
            <a:noFill/>
          </a:ln>
        </p:spPr>
      </p:pic>
      <p:sp>
        <p:nvSpPr>
          <p:cNvPr id="404" name="Google Shape;404;p44"/>
          <p:cNvSpPr txBox="1"/>
          <p:nvPr>
            <p:ph idx="4294967295"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2021 General Assembly</a:t>
            </a:r>
            <a:endParaRPr sz="900">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33" name="Shape 1333"/>
        <p:cNvGrpSpPr/>
        <p:nvPr/>
      </p:nvGrpSpPr>
      <p:grpSpPr>
        <a:xfrm>
          <a:off x="0" y="0"/>
          <a:ext cx="0" cy="0"/>
          <a:chOff x="0" y="0"/>
          <a:chExt cx="0" cy="0"/>
        </a:xfrm>
      </p:grpSpPr>
      <p:sp>
        <p:nvSpPr>
          <p:cNvPr id="1334" name="Google Shape;1334;p125"/>
          <p:cNvSpPr/>
          <p:nvPr/>
        </p:nvSpPr>
        <p:spPr>
          <a:xfrm>
            <a:off x="1621440"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335" name="Google Shape;1335;p125"/>
          <p:cNvSpPr txBox="1"/>
          <p:nvPr>
            <p:ph type="title"/>
          </p:nvPr>
        </p:nvSpPr>
        <p:spPr>
          <a:xfrm>
            <a:off x="1457325" y="280378"/>
            <a:ext cx="6644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AI in the Organization</a:t>
            </a:r>
            <a:endParaRPr b="0"/>
          </a:p>
        </p:txBody>
      </p:sp>
      <p:sp>
        <p:nvSpPr>
          <p:cNvPr id="1336" name="Google Shape;1336;p125"/>
          <p:cNvSpPr txBox="1"/>
          <p:nvPr/>
        </p:nvSpPr>
        <p:spPr>
          <a:xfrm>
            <a:off x="1457325" y="1272000"/>
            <a:ext cx="3408900" cy="32862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Why?</a:t>
            </a:r>
            <a:endParaRPr b="1" sz="1600">
              <a:latin typeface="Proxima Nova"/>
              <a:ea typeface="Proxima Nova"/>
              <a:cs typeface="Proxima Nova"/>
              <a:sym typeface="Proxima Nova"/>
            </a:endParaRPr>
          </a:p>
          <a:p>
            <a:pPr indent="0" lvl="0" marL="0" rtl="0" algn="l">
              <a:lnSpc>
                <a:spcPct val="115000"/>
              </a:lnSpc>
              <a:spcBef>
                <a:spcPts val="1000"/>
              </a:spcBef>
              <a:spcAft>
                <a:spcPts val="1000"/>
              </a:spcAft>
              <a:buClr>
                <a:schemeClr val="dk1"/>
              </a:buClr>
              <a:buSzPts val="400"/>
              <a:buFont typeface="Arial"/>
              <a:buNone/>
            </a:pPr>
            <a:r>
              <a:rPr lang="en" sz="1600">
                <a:latin typeface="Proxima Nova"/>
                <a:ea typeface="Proxima Nova"/>
                <a:cs typeface="Proxima Nova"/>
                <a:sym typeface="Proxima Nova"/>
              </a:rPr>
              <a:t>Even if you’ve identified a perfect opportunity for incorporating AI, the project can still fail if the organization isn’t ready. By understanding the conditions that make or break AI, leaders will be able to navigate internal policies and processes to make a project successful.</a:t>
            </a:r>
            <a:endParaRPr sz="1600">
              <a:latin typeface="Proxima Nova"/>
              <a:ea typeface="Proxima Nova"/>
              <a:cs typeface="Proxima Nova"/>
              <a:sym typeface="Proxima Nova"/>
            </a:endParaRPr>
          </a:p>
        </p:txBody>
      </p:sp>
      <p:sp>
        <p:nvSpPr>
          <p:cNvPr id="1337" name="Google Shape;1337;p125"/>
          <p:cNvSpPr txBox="1"/>
          <p:nvPr/>
        </p:nvSpPr>
        <p:spPr>
          <a:xfrm>
            <a:off x="5319150" y="1271998"/>
            <a:ext cx="3155400" cy="2599500"/>
          </a:xfrm>
          <a:prstGeom prst="rect">
            <a:avLst/>
          </a:prstGeom>
          <a:noFill/>
          <a:ln>
            <a:noFill/>
          </a:ln>
        </p:spPr>
        <p:txBody>
          <a:bodyPr anchorCtr="0" anchor="t" bIns="34275" lIns="34275" spcFirstLastPara="1" rIns="34275" wrap="square" tIns="34275">
            <a:noAutofit/>
          </a:bodyPr>
          <a:lstStyle/>
          <a:p>
            <a:pPr indent="0" lvl="0" marL="0" rtl="0" algn="l">
              <a:lnSpc>
                <a:spcPct val="115000"/>
              </a:lnSpc>
              <a:spcBef>
                <a:spcPts val="0"/>
              </a:spcBef>
              <a:spcAft>
                <a:spcPts val="0"/>
              </a:spcAft>
              <a:buNone/>
            </a:pPr>
            <a:r>
              <a:rPr b="1" lang="en" sz="1600">
                <a:latin typeface="Proxima Nova"/>
                <a:ea typeface="Proxima Nova"/>
                <a:cs typeface="Proxima Nova"/>
                <a:sym typeface="Proxima Nova"/>
              </a:rPr>
              <a:t>Learning Objectives:</a:t>
            </a:r>
            <a:endParaRPr b="1" sz="1600">
              <a:latin typeface="Proxima Nova"/>
              <a:ea typeface="Proxima Nova"/>
              <a:cs typeface="Proxima Nova"/>
              <a:sym typeface="Proxima Nova"/>
            </a:endParaRPr>
          </a:p>
          <a:p>
            <a:pPr indent="-190500" lvl="0" marL="177800" rtl="0" algn="l">
              <a:lnSpc>
                <a:spcPct val="115000"/>
              </a:lnSpc>
              <a:spcBef>
                <a:spcPts val="1000"/>
              </a:spcBef>
              <a:spcAft>
                <a:spcPts val="0"/>
              </a:spcAft>
              <a:buSzPts val="1600"/>
              <a:buFont typeface="Proxima Nova"/>
              <a:buChar char="●"/>
            </a:pPr>
            <a:r>
              <a:rPr lang="en" sz="1600">
                <a:latin typeface="Proxima Nova"/>
                <a:ea typeface="Proxima Nova"/>
                <a:cs typeface="Proxima Nova"/>
                <a:sym typeface="Proxima Nova"/>
              </a:rPr>
              <a:t>Identify the internal conditions — including data, resources, and culture — needed to make an AI project successful.</a:t>
            </a:r>
            <a:endParaRPr sz="1600">
              <a:latin typeface="Proxima Nova"/>
              <a:ea typeface="Proxima Nova"/>
              <a:cs typeface="Proxima Nova"/>
              <a:sym typeface="Proxima Nova"/>
            </a:endParaRPr>
          </a:p>
          <a:p>
            <a:pPr indent="-190500" lvl="0" marL="177800" rtl="0" algn="l">
              <a:lnSpc>
                <a:spcPct val="115000"/>
              </a:lnSpc>
              <a:spcBef>
                <a:spcPts val="0"/>
              </a:spcBef>
              <a:spcAft>
                <a:spcPts val="0"/>
              </a:spcAft>
              <a:buSzPts val="1600"/>
              <a:buFont typeface="Proxima Nova"/>
              <a:buChar char="●"/>
            </a:pPr>
            <a:r>
              <a:rPr lang="en" sz="1600">
                <a:latin typeface="Proxima Nova"/>
                <a:ea typeface="Proxima Nova"/>
                <a:cs typeface="Proxima Nova"/>
                <a:sym typeface="Proxima Nova"/>
              </a:rPr>
              <a:t>Assess where your organization is at in terms of implementing an AI solution.</a:t>
            </a:r>
            <a:endParaRPr sz="1600">
              <a:latin typeface="Proxima Nova"/>
              <a:ea typeface="Proxima Nova"/>
              <a:cs typeface="Proxima Nova"/>
              <a:sym typeface="Proxima Nova"/>
            </a:endParaRPr>
          </a:p>
        </p:txBody>
      </p:sp>
      <p:sp>
        <p:nvSpPr>
          <p:cNvPr id="1338" name="Google Shape;1338;p125"/>
          <p:cNvSpPr txBox="1"/>
          <p:nvPr>
            <p:ph idx="1" type="subTitle"/>
          </p:nvPr>
        </p:nvSpPr>
        <p:spPr>
          <a:xfrm>
            <a:off x="7699076" y="121950"/>
            <a:ext cx="987600" cy="3288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lang="en"/>
              <a:t>60 </a:t>
            </a:r>
            <a:r>
              <a:rPr lang="en"/>
              <a:t>Minutes</a:t>
            </a:r>
            <a:endParaRPr/>
          </a:p>
        </p:txBody>
      </p:sp>
      <p:sp>
        <p:nvSpPr>
          <p:cNvPr id="1339" name="Google Shape;1339;p125"/>
          <p:cNvSpPr txBox="1"/>
          <p:nvPr>
            <p:ph idx="12" type="sldNum"/>
          </p:nvPr>
        </p:nvSpPr>
        <p:spPr>
          <a:xfrm>
            <a:off x="108915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3" name="Shape 1343"/>
        <p:cNvGrpSpPr/>
        <p:nvPr/>
      </p:nvGrpSpPr>
      <p:grpSpPr>
        <a:xfrm>
          <a:off x="0" y="0"/>
          <a:ext cx="0" cy="0"/>
          <a:chOff x="0" y="0"/>
          <a:chExt cx="0" cy="0"/>
        </a:xfrm>
      </p:grpSpPr>
      <p:sp>
        <p:nvSpPr>
          <p:cNvPr id="1344" name="Google Shape;1344;p126"/>
          <p:cNvSpPr txBox="1"/>
          <p:nvPr>
            <p:ph type="title"/>
          </p:nvPr>
        </p:nvSpPr>
        <p:spPr>
          <a:xfrm>
            <a:off x="1497450" y="2139825"/>
            <a:ext cx="6149100" cy="12822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800">
                <a:solidFill>
                  <a:srgbClr val="000000"/>
                </a:solidFill>
              </a:rPr>
              <a:t>Eighty-five percent</a:t>
            </a:r>
            <a:r>
              <a:rPr lang="en" sz="2800">
                <a:solidFill>
                  <a:srgbClr val="000000"/>
                </a:solidFill>
              </a:rPr>
              <a:t> of AI projects</a:t>
            </a:r>
            <a:r>
              <a:rPr lang="en" sz="2800"/>
              <a:t> fail to deliver on their intended goals.</a:t>
            </a:r>
            <a:endParaRPr sz="2800"/>
          </a:p>
        </p:txBody>
      </p:sp>
      <p:sp>
        <p:nvSpPr>
          <p:cNvPr id="1345" name="Google Shape;1345;p12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3"/>
              </a:rPr>
              <a:t>Tech Republic</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Projects Fail?</a:t>
            </a:r>
            <a:endParaRPr/>
          </a:p>
        </p:txBody>
      </p:sp>
      <p:sp>
        <p:nvSpPr>
          <p:cNvPr id="1351" name="Google Shape;1351;p1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Source: </a:t>
            </a:r>
            <a:r>
              <a:rPr lang="en" u="sng">
                <a:solidFill>
                  <a:schemeClr val="hlink"/>
                </a:solidFill>
                <a:hlinkClick r:id="rId3"/>
              </a:rPr>
              <a:t>Enterprisers Project</a:t>
            </a:r>
            <a:endParaRPr/>
          </a:p>
        </p:txBody>
      </p:sp>
      <p:sp>
        <p:nvSpPr>
          <p:cNvPr id="1352" name="Google Shape;1352;p127"/>
          <p:cNvSpPr txBox="1"/>
          <p:nvPr/>
        </p:nvSpPr>
        <p:spPr>
          <a:xfrm>
            <a:off x="992999" y="1372375"/>
            <a:ext cx="30648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Insufficient Data</a:t>
            </a:r>
            <a:endParaRPr b="1" sz="1600">
              <a:latin typeface="Proxima Nova"/>
              <a:ea typeface="Proxima Nova"/>
              <a:cs typeface="Proxima Nova"/>
              <a:sym typeface="Proxima Nova"/>
            </a:endParaRPr>
          </a:p>
        </p:txBody>
      </p:sp>
      <p:sp>
        <p:nvSpPr>
          <p:cNvPr id="1353" name="Google Shape;1353;p127"/>
          <p:cNvSpPr txBox="1"/>
          <p:nvPr/>
        </p:nvSpPr>
        <p:spPr>
          <a:xfrm>
            <a:off x="503945" y="1313025"/>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1</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54" name="Google Shape;1354;p127"/>
          <p:cNvCxnSpPr/>
          <p:nvPr/>
        </p:nvCxnSpPr>
        <p:spPr>
          <a:xfrm>
            <a:off x="912276" y="1456232"/>
            <a:ext cx="0" cy="428400"/>
          </a:xfrm>
          <a:prstGeom prst="straightConnector1">
            <a:avLst/>
          </a:prstGeom>
          <a:noFill/>
          <a:ln cap="flat" cmpd="sng" w="19050">
            <a:solidFill>
              <a:srgbClr val="000000"/>
            </a:solidFill>
            <a:prstDash val="solid"/>
            <a:round/>
            <a:headEnd len="med" w="med" type="none"/>
            <a:tailEnd len="med" w="med" type="none"/>
          </a:ln>
        </p:spPr>
      </p:cxnSp>
      <p:sp>
        <p:nvSpPr>
          <p:cNvPr id="1355" name="Google Shape;1355;p127"/>
          <p:cNvSpPr txBox="1"/>
          <p:nvPr/>
        </p:nvSpPr>
        <p:spPr>
          <a:xfrm>
            <a:off x="1013642" y="369987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Proxima Nova"/>
                <a:ea typeface="Proxima Nova"/>
                <a:cs typeface="Proxima Nova"/>
                <a:sym typeface="Proxima Nova"/>
              </a:rPr>
              <a:t>Technical Complexity</a:t>
            </a:r>
            <a:endParaRPr b="1" sz="1600">
              <a:latin typeface="Proxima Nova"/>
              <a:ea typeface="Proxima Nova"/>
              <a:cs typeface="Proxima Nova"/>
              <a:sym typeface="Proxima Nova"/>
            </a:endParaRPr>
          </a:p>
        </p:txBody>
      </p:sp>
      <p:sp>
        <p:nvSpPr>
          <p:cNvPr id="1356" name="Google Shape;1356;p127"/>
          <p:cNvSpPr txBox="1"/>
          <p:nvPr/>
        </p:nvSpPr>
        <p:spPr>
          <a:xfrm>
            <a:off x="468595" y="367439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4</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57" name="Google Shape;1357;p127"/>
          <p:cNvCxnSpPr/>
          <p:nvPr/>
        </p:nvCxnSpPr>
        <p:spPr>
          <a:xfrm>
            <a:off x="912286" y="3788523"/>
            <a:ext cx="0" cy="428400"/>
          </a:xfrm>
          <a:prstGeom prst="straightConnector1">
            <a:avLst/>
          </a:prstGeom>
          <a:noFill/>
          <a:ln cap="flat" cmpd="sng" w="19050">
            <a:solidFill>
              <a:srgbClr val="000000"/>
            </a:solidFill>
            <a:prstDash val="solid"/>
            <a:round/>
            <a:headEnd len="med" w="med" type="none"/>
            <a:tailEnd len="med" w="med" type="none"/>
          </a:ln>
        </p:spPr>
      </p:cxnSp>
      <p:sp>
        <p:nvSpPr>
          <p:cNvPr id="1358" name="Google Shape;1358;p127"/>
          <p:cNvSpPr txBox="1"/>
          <p:nvPr/>
        </p:nvSpPr>
        <p:spPr>
          <a:xfrm>
            <a:off x="457195" y="213970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2</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59" name="Google Shape;1359;p127"/>
          <p:cNvCxnSpPr/>
          <p:nvPr/>
        </p:nvCxnSpPr>
        <p:spPr>
          <a:xfrm>
            <a:off x="912286" y="2244605"/>
            <a:ext cx="0" cy="428400"/>
          </a:xfrm>
          <a:prstGeom prst="straightConnector1">
            <a:avLst/>
          </a:prstGeom>
          <a:noFill/>
          <a:ln cap="flat" cmpd="sng" w="19050">
            <a:solidFill>
              <a:srgbClr val="000000"/>
            </a:solidFill>
            <a:prstDash val="solid"/>
            <a:round/>
            <a:headEnd len="med" w="med" type="none"/>
            <a:tailEnd len="med" w="med" type="none"/>
          </a:ln>
        </p:spPr>
      </p:cxnSp>
      <p:sp>
        <p:nvSpPr>
          <p:cNvPr id="1360" name="Google Shape;1360;p127"/>
          <p:cNvSpPr txBox="1"/>
          <p:nvPr/>
        </p:nvSpPr>
        <p:spPr>
          <a:xfrm>
            <a:off x="1013642" y="2158350"/>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Proxima Nova"/>
                <a:ea typeface="Proxima Nova"/>
                <a:cs typeface="Proxima Nova"/>
                <a:sym typeface="Proxima Nova"/>
              </a:rPr>
              <a:t>Poor Data Management</a:t>
            </a:r>
            <a:endParaRPr b="1" sz="1600">
              <a:latin typeface="Proxima Nova"/>
              <a:ea typeface="Proxima Nova"/>
              <a:cs typeface="Proxima Nova"/>
              <a:sym typeface="Proxima Nova"/>
            </a:endParaRPr>
          </a:p>
        </p:txBody>
      </p:sp>
      <p:sp>
        <p:nvSpPr>
          <p:cNvPr id="1361" name="Google Shape;1361;p127"/>
          <p:cNvSpPr txBox="1"/>
          <p:nvPr/>
        </p:nvSpPr>
        <p:spPr>
          <a:xfrm>
            <a:off x="468595" y="29070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3</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62" name="Google Shape;1362;p127"/>
          <p:cNvCxnSpPr/>
          <p:nvPr/>
        </p:nvCxnSpPr>
        <p:spPr>
          <a:xfrm>
            <a:off x="912286" y="3016565"/>
            <a:ext cx="0" cy="428400"/>
          </a:xfrm>
          <a:prstGeom prst="straightConnector1">
            <a:avLst/>
          </a:prstGeom>
          <a:noFill/>
          <a:ln cap="flat" cmpd="sng" w="19050">
            <a:solidFill>
              <a:srgbClr val="000000"/>
            </a:solidFill>
            <a:prstDash val="solid"/>
            <a:round/>
            <a:headEnd len="med" w="med" type="none"/>
            <a:tailEnd len="med" w="med" type="none"/>
          </a:ln>
        </p:spPr>
      </p:cxnSp>
      <p:sp>
        <p:nvSpPr>
          <p:cNvPr id="1363" name="Google Shape;1363;p127"/>
          <p:cNvSpPr txBox="1"/>
          <p:nvPr/>
        </p:nvSpPr>
        <p:spPr>
          <a:xfrm>
            <a:off x="1013642" y="294432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Proxima Nova"/>
                <a:ea typeface="Proxima Nova"/>
                <a:cs typeface="Proxima Nova"/>
                <a:sym typeface="Proxima Nova"/>
              </a:rPr>
              <a:t>Lack of Talent</a:t>
            </a:r>
            <a:endParaRPr b="1" sz="1600">
              <a:latin typeface="Proxima Nova"/>
              <a:ea typeface="Proxima Nova"/>
              <a:cs typeface="Proxima Nova"/>
              <a:sym typeface="Proxima Nova"/>
            </a:endParaRPr>
          </a:p>
        </p:txBody>
      </p:sp>
      <p:sp>
        <p:nvSpPr>
          <p:cNvPr id="1364" name="Google Shape;1364;p127"/>
          <p:cNvSpPr txBox="1"/>
          <p:nvPr/>
        </p:nvSpPr>
        <p:spPr>
          <a:xfrm>
            <a:off x="5153399" y="1372375"/>
            <a:ext cx="30648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The Black Box Effect</a:t>
            </a:r>
            <a:endParaRPr b="1" sz="1600">
              <a:latin typeface="Proxima Nova"/>
              <a:ea typeface="Proxima Nova"/>
              <a:cs typeface="Proxima Nova"/>
              <a:sym typeface="Proxima Nova"/>
            </a:endParaRPr>
          </a:p>
        </p:txBody>
      </p:sp>
      <p:sp>
        <p:nvSpPr>
          <p:cNvPr id="1365" name="Google Shape;1365;p127"/>
          <p:cNvSpPr txBox="1"/>
          <p:nvPr/>
        </p:nvSpPr>
        <p:spPr>
          <a:xfrm>
            <a:off x="4664345" y="1313025"/>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5</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66" name="Google Shape;1366;p127"/>
          <p:cNvCxnSpPr/>
          <p:nvPr/>
        </p:nvCxnSpPr>
        <p:spPr>
          <a:xfrm>
            <a:off x="5072676" y="1456232"/>
            <a:ext cx="0" cy="428400"/>
          </a:xfrm>
          <a:prstGeom prst="straightConnector1">
            <a:avLst/>
          </a:prstGeom>
          <a:noFill/>
          <a:ln cap="flat" cmpd="sng" w="19050">
            <a:solidFill>
              <a:srgbClr val="000000"/>
            </a:solidFill>
            <a:prstDash val="solid"/>
            <a:round/>
            <a:headEnd len="med" w="med" type="none"/>
            <a:tailEnd len="med" w="med" type="none"/>
          </a:ln>
        </p:spPr>
      </p:cxnSp>
      <p:sp>
        <p:nvSpPr>
          <p:cNvPr id="1367" name="Google Shape;1367;p127"/>
          <p:cNvSpPr txBox="1"/>
          <p:nvPr/>
        </p:nvSpPr>
        <p:spPr>
          <a:xfrm>
            <a:off x="5174042" y="3699875"/>
            <a:ext cx="3044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latin typeface="Proxima Nova"/>
                <a:ea typeface="Proxima Nova"/>
                <a:cs typeface="Proxima Nova"/>
                <a:sym typeface="Proxima Nova"/>
              </a:rPr>
              <a:t>U</a:t>
            </a:r>
            <a:r>
              <a:rPr b="1" lang="en" sz="1600">
                <a:latin typeface="Proxima Nova"/>
                <a:ea typeface="Proxima Nova"/>
                <a:cs typeface="Proxima Nova"/>
                <a:sym typeface="Proxima Nova"/>
              </a:rPr>
              <a:t>nderestimating the Cultural Changes Needed</a:t>
            </a:r>
            <a:endParaRPr b="1" sz="1600">
              <a:latin typeface="Proxima Nova"/>
              <a:ea typeface="Proxima Nova"/>
              <a:cs typeface="Proxima Nova"/>
              <a:sym typeface="Proxima Nova"/>
            </a:endParaRPr>
          </a:p>
        </p:txBody>
      </p:sp>
      <p:sp>
        <p:nvSpPr>
          <p:cNvPr id="1368" name="Google Shape;1368;p127"/>
          <p:cNvSpPr txBox="1"/>
          <p:nvPr/>
        </p:nvSpPr>
        <p:spPr>
          <a:xfrm>
            <a:off x="4628995" y="367439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8</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69" name="Google Shape;1369;p127"/>
          <p:cNvCxnSpPr/>
          <p:nvPr/>
        </p:nvCxnSpPr>
        <p:spPr>
          <a:xfrm>
            <a:off x="5072686" y="3788523"/>
            <a:ext cx="0" cy="428400"/>
          </a:xfrm>
          <a:prstGeom prst="straightConnector1">
            <a:avLst/>
          </a:prstGeom>
          <a:noFill/>
          <a:ln cap="flat" cmpd="sng" w="19050">
            <a:solidFill>
              <a:srgbClr val="000000"/>
            </a:solidFill>
            <a:prstDash val="solid"/>
            <a:round/>
            <a:headEnd len="med" w="med" type="none"/>
            <a:tailEnd len="med" w="med" type="none"/>
          </a:ln>
        </p:spPr>
      </p:cxnSp>
      <p:sp>
        <p:nvSpPr>
          <p:cNvPr id="1370" name="Google Shape;1370;p127"/>
          <p:cNvSpPr txBox="1"/>
          <p:nvPr/>
        </p:nvSpPr>
        <p:spPr>
          <a:xfrm>
            <a:off x="4617595" y="213970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6</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71" name="Google Shape;1371;p127"/>
          <p:cNvCxnSpPr/>
          <p:nvPr/>
        </p:nvCxnSpPr>
        <p:spPr>
          <a:xfrm>
            <a:off x="5072686" y="2244605"/>
            <a:ext cx="0" cy="428400"/>
          </a:xfrm>
          <a:prstGeom prst="straightConnector1">
            <a:avLst/>
          </a:prstGeom>
          <a:noFill/>
          <a:ln cap="flat" cmpd="sng" w="19050">
            <a:solidFill>
              <a:srgbClr val="000000"/>
            </a:solidFill>
            <a:prstDash val="solid"/>
            <a:round/>
            <a:headEnd len="med" w="med" type="none"/>
            <a:tailEnd len="med" w="med" type="none"/>
          </a:ln>
        </p:spPr>
      </p:cxnSp>
      <p:sp>
        <p:nvSpPr>
          <p:cNvPr id="1372" name="Google Shape;1372;p127"/>
          <p:cNvSpPr txBox="1"/>
          <p:nvPr/>
        </p:nvSpPr>
        <p:spPr>
          <a:xfrm>
            <a:off x="5174042" y="2158350"/>
            <a:ext cx="3044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Misalignment With Business Priorities</a:t>
            </a:r>
            <a:endParaRPr b="1" sz="1600">
              <a:latin typeface="Proxima Nova"/>
              <a:ea typeface="Proxima Nova"/>
              <a:cs typeface="Proxima Nova"/>
              <a:sym typeface="Proxima Nova"/>
            </a:endParaRPr>
          </a:p>
        </p:txBody>
      </p:sp>
      <p:sp>
        <p:nvSpPr>
          <p:cNvPr id="1373" name="Google Shape;1373;p127"/>
          <p:cNvSpPr txBox="1"/>
          <p:nvPr/>
        </p:nvSpPr>
        <p:spPr>
          <a:xfrm>
            <a:off x="4628995" y="29070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7</a:t>
            </a:r>
            <a:endParaRPr b="1" sz="2400">
              <a:solidFill>
                <a:srgbClr val="E51B24"/>
              </a:solidFill>
              <a:latin typeface="Proxima Nova"/>
              <a:ea typeface="Proxima Nova"/>
              <a:cs typeface="Proxima Nova"/>
              <a:sym typeface="Proxima Nova"/>
            </a:endParaRPr>
          </a:p>
        </p:txBody>
      </p:sp>
      <p:cxnSp>
        <p:nvCxnSpPr>
          <p:cNvPr id="1374" name="Google Shape;1374;p127"/>
          <p:cNvCxnSpPr/>
          <p:nvPr/>
        </p:nvCxnSpPr>
        <p:spPr>
          <a:xfrm>
            <a:off x="5072686" y="3016565"/>
            <a:ext cx="0" cy="428400"/>
          </a:xfrm>
          <a:prstGeom prst="straightConnector1">
            <a:avLst/>
          </a:prstGeom>
          <a:noFill/>
          <a:ln cap="flat" cmpd="sng" w="19050">
            <a:solidFill>
              <a:srgbClr val="000000"/>
            </a:solidFill>
            <a:prstDash val="solid"/>
            <a:round/>
            <a:headEnd len="med" w="med" type="none"/>
            <a:tailEnd len="med" w="med" type="none"/>
          </a:ln>
        </p:spPr>
      </p:cxnSp>
      <p:sp>
        <p:nvSpPr>
          <p:cNvPr id="1375" name="Google Shape;1375;p127"/>
          <p:cNvSpPr txBox="1"/>
          <p:nvPr/>
        </p:nvSpPr>
        <p:spPr>
          <a:xfrm>
            <a:off x="5174042" y="294432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latin typeface="Proxima Nova"/>
                <a:ea typeface="Proxima Nova"/>
                <a:cs typeface="Proxima Nova"/>
                <a:sym typeface="Proxima Nova"/>
              </a:rPr>
              <a:t>Shiny Object Syndrome</a:t>
            </a:r>
            <a:endParaRPr b="1" sz="1600">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12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Do Projects Fail?</a:t>
            </a:r>
            <a:endParaRPr/>
          </a:p>
        </p:txBody>
      </p:sp>
      <p:sp>
        <p:nvSpPr>
          <p:cNvPr id="1381" name="Google Shape;1381;p128"/>
          <p:cNvSpPr txBox="1"/>
          <p:nvPr/>
        </p:nvSpPr>
        <p:spPr>
          <a:xfrm>
            <a:off x="992999" y="1372375"/>
            <a:ext cx="30648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Insufficient Data</a:t>
            </a:r>
            <a:endParaRPr sz="1600">
              <a:latin typeface="Proxima Nova"/>
              <a:ea typeface="Proxima Nova"/>
              <a:cs typeface="Proxima Nova"/>
              <a:sym typeface="Proxima Nova"/>
            </a:endParaRPr>
          </a:p>
        </p:txBody>
      </p:sp>
      <p:sp>
        <p:nvSpPr>
          <p:cNvPr id="1382" name="Google Shape;1382;p128"/>
          <p:cNvSpPr txBox="1"/>
          <p:nvPr/>
        </p:nvSpPr>
        <p:spPr>
          <a:xfrm>
            <a:off x="503945" y="1313025"/>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1</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83" name="Google Shape;1383;p128"/>
          <p:cNvCxnSpPr/>
          <p:nvPr/>
        </p:nvCxnSpPr>
        <p:spPr>
          <a:xfrm>
            <a:off x="912276" y="1456232"/>
            <a:ext cx="0" cy="428400"/>
          </a:xfrm>
          <a:prstGeom prst="straightConnector1">
            <a:avLst/>
          </a:prstGeom>
          <a:noFill/>
          <a:ln cap="flat" cmpd="sng" w="19050">
            <a:solidFill>
              <a:srgbClr val="000000"/>
            </a:solidFill>
            <a:prstDash val="solid"/>
            <a:round/>
            <a:headEnd len="med" w="med" type="none"/>
            <a:tailEnd len="med" w="med" type="none"/>
          </a:ln>
        </p:spPr>
      </p:cxnSp>
      <p:sp>
        <p:nvSpPr>
          <p:cNvPr id="1384" name="Google Shape;1384;p128"/>
          <p:cNvSpPr txBox="1"/>
          <p:nvPr/>
        </p:nvSpPr>
        <p:spPr>
          <a:xfrm>
            <a:off x="1013642" y="369987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Technical Complexity</a:t>
            </a:r>
            <a:endParaRPr sz="1600">
              <a:latin typeface="Proxima Nova"/>
              <a:ea typeface="Proxima Nova"/>
              <a:cs typeface="Proxima Nova"/>
              <a:sym typeface="Proxima Nova"/>
            </a:endParaRPr>
          </a:p>
        </p:txBody>
      </p:sp>
      <p:sp>
        <p:nvSpPr>
          <p:cNvPr id="1385" name="Google Shape;1385;p128"/>
          <p:cNvSpPr txBox="1"/>
          <p:nvPr/>
        </p:nvSpPr>
        <p:spPr>
          <a:xfrm>
            <a:off x="468595" y="367439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4</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86" name="Google Shape;1386;p128"/>
          <p:cNvCxnSpPr/>
          <p:nvPr/>
        </p:nvCxnSpPr>
        <p:spPr>
          <a:xfrm>
            <a:off x="912286" y="3788523"/>
            <a:ext cx="0" cy="428400"/>
          </a:xfrm>
          <a:prstGeom prst="straightConnector1">
            <a:avLst/>
          </a:prstGeom>
          <a:noFill/>
          <a:ln cap="flat" cmpd="sng" w="19050">
            <a:solidFill>
              <a:srgbClr val="000000"/>
            </a:solidFill>
            <a:prstDash val="solid"/>
            <a:round/>
            <a:headEnd len="med" w="med" type="none"/>
            <a:tailEnd len="med" w="med" type="none"/>
          </a:ln>
        </p:spPr>
      </p:cxnSp>
      <p:sp>
        <p:nvSpPr>
          <p:cNvPr id="1387" name="Google Shape;1387;p128"/>
          <p:cNvSpPr txBox="1"/>
          <p:nvPr/>
        </p:nvSpPr>
        <p:spPr>
          <a:xfrm>
            <a:off x="457195" y="213970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2</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88" name="Google Shape;1388;p128"/>
          <p:cNvCxnSpPr/>
          <p:nvPr/>
        </p:nvCxnSpPr>
        <p:spPr>
          <a:xfrm>
            <a:off x="912286" y="2244605"/>
            <a:ext cx="0" cy="428400"/>
          </a:xfrm>
          <a:prstGeom prst="straightConnector1">
            <a:avLst/>
          </a:prstGeom>
          <a:noFill/>
          <a:ln cap="flat" cmpd="sng" w="19050">
            <a:solidFill>
              <a:srgbClr val="000000"/>
            </a:solidFill>
            <a:prstDash val="solid"/>
            <a:round/>
            <a:headEnd len="med" w="med" type="none"/>
            <a:tailEnd len="med" w="med" type="none"/>
          </a:ln>
        </p:spPr>
      </p:cxnSp>
      <p:sp>
        <p:nvSpPr>
          <p:cNvPr id="1389" name="Google Shape;1389;p128"/>
          <p:cNvSpPr txBox="1"/>
          <p:nvPr/>
        </p:nvSpPr>
        <p:spPr>
          <a:xfrm>
            <a:off x="1013642" y="2158350"/>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Poor Data Management</a:t>
            </a:r>
            <a:endParaRPr sz="1600">
              <a:latin typeface="Proxima Nova"/>
              <a:ea typeface="Proxima Nova"/>
              <a:cs typeface="Proxima Nova"/>
              <a:sym typeface="Proxima Nova"/>
            </a:endParaRPr>
          </a:p>
        </p:txBody>
      </p:sp>
      <p:sp>
        <p:nvSpPr>
          <p:cNvPr id="1390" name="Google Shape;1390;p128"/>
          <p:cNvSpPr txBox="1"/>
          <p:nvPr/>
        </p:nvSpPr>
        <p:spPr>
          <a:xfrm>
            <a:off x="468595" y="29070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3</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91" name="Google Shape;1391;p128"/>
          <p:cNvCxnSpPr/>
          <p:nvPr/>
        </p:nvCxnSpPr>
        <p:spPr>
          <a:xfrm>
            <a:off x="912286" y="3016565"/>
            <a:ext cx="0" cy="428400"/>
          </a:xfrm>
          <a:prstGeom prst="straightConnector1">
            <a:avLst/>
          </a:prstGeom>
          <a:noFill/>
          <a:ln cap="flat" cmpd="sng" w="19050">
            <a:solidFill>
              <a:srgbClr val="000000"/>
            </a:solidFill>
            <a:prstDash val="solid"/>
            <a:round/>
            <a:headEnd len="med" w="med" type="none"/>
            <a:tailEnd len="med" w="med" type="none"/>
          </a:ln>
        </p:spPr>
      </p:cxnSp>
      <p:sp>
        <p:nvSpPr>
          <p:cNvPr id="1392" name="Google Shape;1392;p128"/>
          <p:cNvSpPr txBox="1"/>
          <p:nvPr/>
        </p:nvSpPr>
        <p:spPr>
          <a:xfrm>
            <a:off x="1013642" y="294432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Lack of Talent</a:t>
            </a:r>
            <a:endParaRPr sz="1600">
              <a:latin typeface="Proxima Nova"/>
              <a:ea typeface="Proxima Nova"/>
              <a:cs typeface="Proxima Nova"/>
              <a:sym typeface="Proxima Nova"/>
            </a:endParaRPr>
          </a:p>
        </p:txBody>
      </p:sp>
      <p:sp>
        <p:nvSpPr>
          <p:cNvPr id="1393" name="Google Shape;1393;p128"/>
          <p:cNvSpPr txBox="1"/>
          <p:nvPr/>
        </p:nvSpPr>
        <p:spPr>
          <a:xfrm>
            <a:off x="5153399" y="1372375"/>
            <a:ext cx="30648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The Black Box Effect</a:t>
            </a:r>
            <a:endParaRPr sz="1600">
              <a:latin typeface="Proxima Nova"/>
              <a:ea typeface="Proxima Nova"/>
              <a:cs typeface="Proxima Nova"/>
              <a:sym typeface="Proxima Nova"/>
            </a:endParaRPr>
          </a:p>
        </p:txBody>
      </p:sp>
      <p:sp>
        <p:nvSpPr>
          <p:cNvPr id="1394" name="Google Shape;1394;p128"/>
          <p:cNvSpPr txBox="1"/>
          <p:nvPr/>
        </p:nvSpPr>
        <p:spPr>
          <a:xfrm>
            <a:off x="4664345" y="1313025"/>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5</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95" name="Google Shape;1395;p128"/>
          <p:cNvCxnSpPr/>
          <p:nvPr/>
        </p:nvCxnSpPr>
        <p:spPr>
          <a:xfrm>
            <a:off x="5072676" y="1456232"/>
            <a:ext cx="0" cy="428400"/>
          </a:xfrm>
          <a:prstGeom prst="straightConnector1">
            <a:avLst/>
          </a:prstGeom>
          <a:noFill/>
          <a:ln cap="flat" cmpd="sng" w="19050">
            <a:solidFill>
              <a:srgbClr val="000000"/>
            </a:solidFill>
            <a:prstDash val="solid"/>
            <a:round/>
            <a:headEnd len="med" w="med" type="none"/>
            <a:tailEnd len="med" w="med" type="none"/>
          </a:ln>
        </p:spPr>
      </p:cxnSp>
      <p:sp>
        <p:nvSpPr>
          <p:cNvPr id="1396" name="Google Shape;1396;p128"/>
          <p:cNvSpPr txBox="1"/>
          <p:nvPr/>
        </p:nvSpPr>
        <p:spPr>
          <a:xfrm>
            <a:off x="5174042" y="3699875"/>
            <a:ext cx="3044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latin typeface="Proxima Nova"/>
                <a:ea typeface="Proxima Nova"/>
                <a:cs typeface="Proxima Nova"/>
                <a:sym typeface="Proxima Nova"/>
              </a:rPr>
              <a:t>Underestimating the Cultural Change Needed</a:t>
            </a:r>
            <a:endParaRPr sz="1600">
              <a:latin typeface="Proxima Nova"/>
              <a:ea typeface="Proxima Nova"/>
              <a:cs typeface="Proxima Nova"/>
              <a:sym typeface="Proxima Nova"/>
            </a:endParaRPr>
          </a:p>
        </p:txBody>
      </p:sp>
      <p:sp>
        <p:nvSpPr>
          <p:cNvPr id="1397" name="Google Shape;1397;p128"/>
          <p:cNvSpPr txBox="1"/>
          <p:nvPr/>
        </p:nvSpPr>
        <p:spPr>
          <a:xfrm>
            <a:off x="4628995" y="367439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8</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398" name="Google Shape;1398;p128"/>
          <p:cNvCxnSpPr/>
          <p:nvPr/>
        </p:nvCxnSpPr>
        <p:spPr>
          <a:xfrm>
            <a:off x="5072686" y="3788523"/>
            <a:ext cx="0" cy="428400"/>
          </a:xfrm>
          <a:prstGeom prst="straightConnector1">
            <a:avLst/>
          </a:prstGeom>
          <a:noFill/>
          <a:ln cap="flat" cmpd="sng" w="19050">
            <a:solidFill>
              <a:srgbClr val="000000"/>
            </a:solidFill>
            <a:prstDash val="solid"/>
            <a:round/>
            <a:headEnd len="med" w="med" type="none"/>
            <a:tailEnd len="med" w="med" type="none"/>
          </a:ln>
        </p:spPr>
      </p:cxnSp>
      <p:sp>
        <p:nvSpPr>
          <p:cNvPr id="1399" name="Google Shape;1399;p128"/>
          <p:cNvSpPr txBox="1"/>
          <p:nvPr/>
        </p:nvSpPr>
        <p:spPr>
          <a:xfrm>
            <a:off x="4617595" y="213970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6</a:t>
            </a:r>
            <a:endParaRPr b="1" sz="30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E51B24"/>
              </a:solidFill>
              <a:latin typeface="Proxima Nova"/>
              <a:ea typeface="Proxima Nova"/>
              <a:cs typeface="Proxima Nova"/>
              <a:sym typeface="Proxima Nova"/>
            </a:endParaRPr>
          </a:p>
        </p:txBody>
      </p:sp>
      <p:cxnSp>
        <p:nvCxnSpPr>
          <p:cNvPr id="1400" name="Google Shape;1400;p128"/>
          <p:cNvCxnSpPr/>
          <p:nvPr/>
        </p:nvCxnSpPr>
        <p:spPr>
          <a:xfrm>
            <a:off x="5072686" y="2244605"/>
            <a:ext cx="0" cy="428400"/>
          </a:xfrm>
          <a:prstGeom prst="straightConnector1">
            <a:avLst/>
          </a:prstGeom>
          <a:noFill/>
          <a:ln cap="flat" cmpd="sng" w="19050">
            <a:solidFill>
              <a:srgbClr val="000000"/>
            </a:solidFill>
            <a:prstDash val="solid"/>
            <a:round/>
            <a:headEnd len="med" w="med" type="none"/>
            <a:tailEnd len="med" w="med" type="none"/>
          </a:ln>
        </p:spPr>
      </p:cxnSp>
      <p:sp>
        <p:nvSpPr>
          <p:cNvPr id="1401" name="Google Shape;1401;p128"/>
          <p:cNvSpPr txBox="1"/>
          <p:nvPr/>
        </p:nvSpPr>
        <p:spPr>
          <a:xfrm>
            <a:off x="5174042" y="2158350"/>
            <a:ext cx="3044100" cy="605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 sz="1600">
                <a:latin typeface="Proxima Nova"/>
                <a:ea typeface="Proxima Nova"/>
                <a:cs typeface="Proxima Nova"/>
                <a:sym typeface="Proxima Nova"/>
              </a:rPr>
              <a:t>Misalignment With Business Priorities</a:t>
            </a:r>
            <a:endParaRPr sz="1600">
              <a:latin typeface="Proxima Nova"/>
              <a:ea typeface="Proxima Nova"/>
              <a:cs typeface="Proxima Nova"/>
              <a:sym typeface="Proxima Nova"/>
            </a:endParaRPr>
          </a:p>
        </p:txBody>
      </p:sp>
      <p:sp>
        <p:nvSpPr>
          <p:cNvPr id="1402" name="Google Shape;1402;p128"/>
          <p:cNvSpPr txBox="1"/>
          <p:nvPr/>
        </p:nvSpPr>
        <p:spPr>
          <a:xfrm>
            <a:off x="4628995" y="29070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E51B24"/>
                </a:solidFill>
                <a:latin typeface="Proxima Nova"/>
                <a:ea typeface="Proxima Nova"/>
                <a:cs typeface="Proxima Nova"/>
                <a:sym typeface="Proxima Nova"/>
              </a:rPr>
              <a:t>7</a:t>
            </a:r>
            <a:endParaRPr b="1" sz="2400">
              <a:solidFill>
                <a:srgbClr val="E51B24"/>
              </a:solidFill>
              <a:latin typeface="Proxima Nova"/>
              <a:ea typeface="Proxima Nova"/>
              <a:cs typeface="Proxima Nova"/>
              <a:sym typeface="Proxima Nova"/>
            </a:endParaRPr>
          </a:p>
        </p:txBody>
      </p:sp>
      <p:cxnSp>
        <p:nvCxnSpPr>
          <p:cNvPr id="1403" name="Google Shape;1403;p128"/>
          <p:cNvCxnSpPr/>
          <p:nvPr/>
        </p:nvCxnSpPr>
        <p:spPr>
          <a:xfrm>
            <a:off x="5072686" y="3016565"/>
            <a:ext cx="0" cy="428400"/>
          </a:xfrm>
          <a:prstGeom prst="straightConnector1">
            <a:avLst/>
          </a:prstGeom>
          <a:noFill/>
          <a:ln cap="flat" cmpd="sng" w="19050">
            <a:solidFill>
              <a:srgbClr val="000000"/>
            </a:solidFill>
            <a:prstDash val="solid"/>
            <a:round/>
            <a:headEnd len="med" w="med" type="none"/>
            <a:tailEnd len="med" w="med" type="none"/>
          </a:ln>
        </p:spPr>
      </p:cxnSp>
      <p:sp>
        <p:nvSpPr>
          <p:cNvPr id="1404" name="Google Shape;1404;p128"/>
          <p:cNvSpPr txBox="1"/>
          <p:nvPr/>
        </p:nvSpPr>
        <p:spPr>
          <a:xfrm>
            <a:off x="5174042" y="2944325"/>
            <a:ext cx="3044100" cy="60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latin typeface="Proxima Nova"/>
                <a:ea typeface="Proxima Nova"/>
                <a:cs typeface="Proxima Nova"/>
                <a:sym typeface="Proxima Nova"/>
              </a:rPr>
              <a:t>Shiny Object Syndrome</a:t>
            </a:r>
            <a:endParaRPr sz="1600">
              <a:latin typeface="Proxima Nova"/>
              <a:ea typeface="Proxima Nova"/>
              <a:cs typeface="Proxima Nova"/>
              <a:sym typeface="Proxima Nova"/>
            </a:endParaRPr>
          </a:p>
        </p:txBody>
      </p:sp>
      <p:sp>
        <p:nvSpPr>
          <p:cNvPr id="1405" name="Google Shape;1405;p128"/>
          <p:cNvSpPr/>
          <p:nvPr/>
        </p:nvSpPr>
        <p:spPr>
          <a:xfrm>
            <a:off x="382200" y="1372375"/>
            <a:ext cx="3675600" cy="1437000"/>
          </a:xfrm>
          <a:prstGeom prst="roundRect">
            <a:avLst>
              <a:gd fmla="val 16667" name="adj"/>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28"/>
          <p:cNvSpPr/>
          <p:nvPr/>
        </p:nvSpPr>
        <p:spPr>
          <a:xfrm>
            <a:off x="382200" y="2893125"/>
            <a:ext cx="3675600" cy="1496400"/>
          </a:xfrm>
          <a:prstGeom prst="roundRect">
            <a:avLst>
              <a:gd fmla="val 16667" name="adj"/>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28"/>
          <p:cNvSpPr/>
          <p:nvPr/>
        </p:nvSpPr>
        <p:spPr>
          <a:xfrm>
            <a:off x="4445825" y="1313025"/>
            <a:ext cx="3675600" cy="3076500"/>
          </a:xfrm>
          <a:prstGeom prst="roundRect">
            <a:avLst>
              <a:gd fmla="val 16667" name="adj"/>
            </a:avLst>
          </a:prstGeom>
          <a:noFill/>
          <a:ln cap="flat" cmpd="sng" w="19050">
            <a:solidFill>
              <a:srgbClr val="00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28"/>
          <p:cNvSpPr txBox="1"/>
          <p:nvPr/>
        </p:nvSpPr>
        <p:spPr>
          <a:xfrm>
            <a:off x="1863900" y="1154100"/>
            <a:ext cx="712200" cy="3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Data</a:t>
            </a:r>
            <a:endParaRPr b="1" sz="1800">
              <a:highlight>
                <a:schemeClr val="accent2"/>
              </a:highlight>
              <a:latin typeface="Proxima Nova"/>
              <a:ea typeface="Proxima Nova"/>
              <a:cs typeface="Proxima Nova"/>
              <a:sym typeface="Proxima Nova"/>
            </a:endParaRPr>
          </a:p>
        </p:txBody>
      </p:sp>
      <p:sp>
        <p:nvSpPr>
          <p:cNvPr id="1409" name="Google Shape;1409;p128"/>
          <p:cNvSpPr txBox="1"/>
          <p:nvPr/>
        </p:nvSpPr>
        <p:spPr>
          <a:xfrm>
            <a:off x="1572275" y="4216925"/>
            <a:ext cx="1343100" cy="3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Resources</a:t>
            </a:r>
            <a:endParaRPr b="1" sz="1800">
              <a:highlight>
                <a:schemeClr val="accent2"/>
              </a:highlight>
              <a:latin typeface="Proxima Nova"/>
              <a:ea typeface="Proxima Nova"/>
              <a:cs typeface="Proxima Nova"/>
              <a:sym typeface="Proxima Nova"/>
            </a:endParaRPr>
          </a:p>
        </p:txBody>
      </p:sp>
      <p:sp>
        <p:nvSpPr>
          <p:cNvPr id="1410" name="Google Shape;1410;p128"/>
          <p:cNvSpPr txBox="1"/>
          <p:nvPr/>
        </p:nvSpPr>
        <p:spPr>
          <a:xfrm>
            <a:off x="5790725" y="1154100"/>
            <a:ext cx="985800" cy="35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Culture</a:t>
            </a:r>
            <a:endParaRPr b="1" sz="1800">
              <a:highlight>
                <a:schemeClr val="accent2"/>
              </a:highlight>
              <a:latin typeface="Proxima Nova"/>
              <a:ea typeface="Proxima Nova"/>
              <a:cs typeface="Proxima Nova"/>
              <a:sym typeface="Proxima Nova"/>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4" name="Shape 1414"/>
        <p:cNvGrpSpPr/>
        <p:nvPr/>
      </p:nvGrpSpPr>
      <p:grpSpPr>
        <a:xfrm>
          <a:off x="0" y="0"/>
          <a:ext cx="0" cy="0"/>
          <a:chOff x="0" y="0"/>
          <a:chExt cx="0" cy="0"/>
        </a:xfrm>
      </p:grpSpPr>
      <p:sp>
        <p:nvSpPr>
          <p:cNvPr id="1415" name="Google Shape;1415;p129"/>
          <p:cNvSpPr txBox="1"/>
          <p:nvPr>
            <p:ph type="title"/>
          </p:nvPr>
        </p:nvSpPr>
        <p:spPr>
          <a:xfrm>
            <a:off x="721325" y="193075"/>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Error Planning</a:t>
            </a:r>
            <a:endParaRPr/>
          </a:p>
        </p:txBody>
      </p:sp>
      <p:sp>
        <p:nvSpPr>
          <p:cNvPr id="1416" name="Google Shape;1416;p129"/>
          <p:cNvSpPr txBox="1"/>
          <p:nvPr>
            <p:ph idx="1" type="body"/>
          </p:nvPr>
        </p:nvSpPr>
        <p:spPr>
          <a:xfrm>
            <a:off x="721325" y="730850"/>
            <a:ext cx="8145900" cy="388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rPr>
              <a:t>In this two-part exercise, students will “error plan” for their project. Students can use page 9 of their </a:t>
            </a:r>
            <a:r>
              <a:rPr lang="en" sz="1200" u="sng">
                <a:solidFill>
                  <a:schemeClr val="hlink"/>
                </a:solidFill>
                <a:hlinkClick r:id="rId3"/>
              </a:rPr>
              <a:t>worksheets</a:t>
            </a:r>
            <a:r>
              <a:rPr lang="en" sz="1200">
                <a:solidFill>
                  <a:schemeClr val="dk1"/>
                </a:solidFill>
              </a:rPr>
              <a:t> for both parts of the exercise. </a:t>
            </a:r>
            <a:r>
              <a:rPr b="1" lang="en" sz="1200">
                <a:solidFill>
                  <a:schemeClr val="dk1"/>
                </a:solidFill>
              </a:rPr>
              <a:t>Students should work with the same group as they have in the previous exercises.</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They’ll start by brainstorming all the ways the project could fail. These failures can be of any sort: failures in conceptualizing the project, failures getting the project approved or started, failures with the data available, failures related to bias and ethics, or failures in how the model works. They can reference the eight reasons covered previously as a starting point if it’s helpful. Encourage students to come up with as many potential points of failure as possible — the goal is to think through everything that could happen with the project (and then how to avoid those failures).</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At the end of this section, students will come back for part two of error planning, in which they brainstorm solutions to or ways to avoid the failures they brainstormed previously.</a:t>
            </a:r>
            <a:endParaRPr sz="1200">
              <a:solidFill>
                <a:schemeClr val="dk1"/>
              </a:solidFill>
            </a:endParaRPr>
          </a:p>
          <a:p>
            <a:pPr indent="0" lvl="0" marL="0" rtl="0" algn="l">
              <a:lnSpc>
                <a:spcPct val="100000"/>
              </a:lnSpc>
              <a:spcBef>
                <a:spcPts val="1600"/>
              </a:spcBef>
              <a:spcAft>
                <a:spcPts val="0"/>
              </a:spcAft>
              <a:buNone/>
            </a:pPr>
            <a:r>
              <a:rPr lang="en" sz="1200">
                <a:solidFill>
                  <a:schemeClr val="dk1"/>
                </a:solidFill>
              </a:rPr>
              <a:t>The exercise (and the workshop) wraps up with a debrief discussion on the error planning and solutions outputs, in which students share their problems and solutions with the rest of the class.</a:t>
            </a:r>
            <a:endParaRPr sz="1200">
              <a:solidFill>
                <a:schemeClr val="dk1"/>
              </a:solidFill>
            </a:endParaRPr>
          </a:p>
          <a:p>
            <a:pPr indent="0" lvl="0" marL="0" rtl="0" algn="l">
              <a:lnSpc>
                <a:spcPct val="100000"/>
              </a:lnSpc>
              <a:spcBef>
                <a:spcPts val="1600"/>
              </a:spcBef>
              <a:spcAft>
                <a:spcPts val="0"/>
              </a:spcAft>
              <a:buNone/>
            </a:pPr>
            <a:r>
              <a:rPr b="1" lang="en" sz="1200">
                <a:solidFill>
                  <a:schemeClr val="dk1"/>
                </a:solidFill>
                <a:highlight>
                  <a:srgbClr val="FFDB00"/>
                </a:highlight>
              </a:rPr>
              <a:t>For remote classrooms:</a:t>
            </a:r>
            <a:endParaRPr b="1" sz="1200">
              <a:solidFill>
                <a:schemeClr val="dk1"/>
              </a:solidFill>
              <a:highlight>
                <a:srgbClr val="FFDB00"/>
              </a:highlight>
            </a:endParaRPr>
          </a:p>
          <a:p>
            <a:pPr indent="0" lvl="0" marL="0" rtl="0" algn="l">
              <a:lnSpc>
                <a:spcPct val="100000"/>
              </a:lnSpc>
              <a:spcBef>
                <a:spcPts val="0"/>
              </a:spcBef>
              <a:spcAft>
                <a:spcPts val="0"/>
              </a:spcAft>
              <a:buNone/>
            </a:pPr>
            <a:r>
              <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Proxima Nova"/>
              <a:buChar char="●"/>
            </a:pPr>
            <a:r>
              <a:rPr lang="en" sz="1200">
                <a:solidFill>
                  <a:schemeClr val="dk1"/>
                </a:solidFill>
              </a:rPr>
              <a:t>For part one, set up breakout rooms for student groups. Take a screenshot of the slide and post it in the Slack channel before opening the rooms. When there is only one minute left to go (at the 60-second mark), send a message to all rooms: “Start to wrap up your discussions. Rooms will close in one minute!”</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Arial"/>
              <a:buChar char="●"/>
            </a:pPr>
            <a:r>
              <a:rPr lang="en" sz="1200">
                <a:solidFill>
                  <a:schemeClr val="dk1"/>
                </a:solidFill>
              </a:rPr>
              <a:t>Bring students back together and debrief if desired, then continue with the lesson.</a:t>
            </a:r>
            <a:endParaRPr sz="1200">
              <a:solidFill>
                <a:schemeClr val="dk1"/>
              </a:solidFill>
            </a:endParaRPr>
          </a:p>
          <a:p>
            <a:pPr indent="-304800" lvl="0" marL="457200" rtl="0" algn="l">
              <a:lnSpc>
                <a:spcPct val="100000"/>
              </a:lnSpc>
              <a:spcBef>
                <a:spcPts val="0"/>
              </a:spcBef>
              <a:spcAft>
                <a:spcPts val="0"/>
              </a:spcAft>
              <a:buClr>
                <a:schemeClr val="dk1"/>
              </a:buClr>
              <a:buSzPts val="1200"/>
              <a:buFont typeface="Arial"/>
              <a:buChar char="●"/>
            </a:pPr>
            <a:r>
              <a:rPr lang="en" sz="1200">
                <a:solidFill>
                  <a:schemeClr val="dk1"/>
                </a:solidFill>
              </a:rPr>
              <a:t>Repeat for part two of the exercise.</a:t>
            </a:r>
            <a:endParaRPr sz="1200">
              <a:solidFill>
                <a:schemeClr val="dk1"/>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30"/>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t>
            </a:r>
            <a:r>
              <a:rPr lang="en"/>
              <a:t>rror Planning</a:t>
            </a:r>
            <a:endParaRPr/>
          </a:p>
        </p:txBody>
      </p:sp>
      <p:sp>
        <p:nvSpPr>
          <p:cNvPr id="1422" name="Google Shape;1422;p130"/>
          <p:cNvSpPr txBox="1"/>
          <p:nvPr>
            <p:ph idx="1" type="body"/>
          </p:nvPr>
        </p:nvSpPr>
        <p:spPr>
          <a:xfrm>
            <a:off x="457200" y="1260050"/>
            <a:ext cx="8229600" cy="285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dk1"/>
                </a:solidFill>
              </a:rPr>
              <a:t>Part 1</a:t>
            </a:r>
            <a:endParaRPr b="1" sz="2400">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B</a:t>
            </a:r>
            <a:r>
              <a:rPr lang="en">
                <a:solidFill>
                  <a:schemeClr val="dk1"/>
                </a:solidFill>
              </a:rPr>
              <a:t>rainstorm </a:t>
            </a:r>
            <a:r>
              <a:rPr b="1" lang="en">
                <a:solidFill>
                  <a:schemeClr val="dk1"/>
                </a:solidFill>
              </a:rPr>
              <a:t>all the possible ways in which your prioritized project </a:t>
            </a:r>
            <a:br>
              <a:rPr b="1" lang="en">
                <a:solidFill>
                  <a:schemeClr val="dk1"/>
                </a:solidFill>
              </a:rPr>
            </a:br>
            <a:r>
              <a:rPr b="1" lang="en">
                <a:solidFill>
                  <a:schemeClr val="dk1"/>
                </a:solidFill>
              </a:rPr>
              <a:t>might fail</a:t>
            </a:r>
            <a:r>
              <a:rPr lang="en">
                <a:solidFill>
                  <a:schemeClr val="dk1"/>
                </a:solidFill>
              </a:rPr>
              <a: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In particular, consider challenges related to </a:t>
            </a:r>
            <a:r>
              <a:rPr b="1" lang="en">
                <a:solidFill>
                  <a:schemeClr val="dk1"/>
                </a:solidFill>
              </a:rPr>
              <a:t>data, resources, and culture</a:t>
            </a:r>
            <a:r>
              <a:rPr lang="en">
                <a:solidFill>
                  <a:schemeClr val="dk1"/>
                </a:solidFill>
              </a:rPr>
              <a:t>.</a:t>
            </a:r>
            <a:endParaRPr>
              <a:solidFill>
                <a:schemeClr val="dk1"/>
              </a:solidFill>
            </a:endParaRPr>
          </a:p>
          <a:p>
            <a:pPr indent="-342900" lvl="0" marL="457200" rtl="0" algn="l">
              <a:lnSpc>
                <a:spcPct val="115000"/>
              </a:lnSpc>
              <a:spcBef>
                <a:spcPts val="0"/>
              </a:spcBef>
              <a:spcAft>
                <a:spcPts val="0"/>
              </a:spcAft>
              <a:buClr>
                <a:schemeClr val="dk1"/>
              </a:buClr>
              <a:buSzPts val="1800"/>
              <a:buChar char="●"/>
            </a:pPr>
            <a:r>
              <a:rPr lang="en">
                <a:solidFill>
                  <a:schemeClr val="dk1"/>
                </a:solidFill>
              </a:rPr>
              <a:t>(</a:t>
            </a:r>
            <a:r>
              <a:rPr lang="en">
                <a:solidFill>
                  <a:schemeClr val="dk1"/>
                </a:solidFill>
              </a:rPr>
              <a:t>We’ll come back to these points of failure later in the lesson.)</a:t>
            </a:r>
            <a:endParaRPr>
              <a:solidFill>
                <a:schemeClr val="dk1"/>
              </a:solidFill>
            </a:endParaRPr>
          </a:p>
        </p:txBody>
      </p:sp>
      <p:sp>
        <p:nvSpPr>
          <p:cNvPr id="1423" name="Google Shape;1423;p13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a:t>
            </a:r>
            <a:r>
              <a:rPr lang="en"/>
              <a:t>Minutes</a:t>
            </a:r>
            <a:endParaRPr/>
          </a:p>
        </p:txBody>
      </p:sp>
      <p:sp>
        <p:nvSpPr>
          <p:cNvPr id="1424" name="Google Shape;1424;p13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25" name="Google Shape;1425;p130"/>
          <p:cNvSpPr/>
          <p:nvPr/>
        </p:nvSpPr>
        <p:spPr>
          <a:xfrm>
            <a:off x="7967150" y="803375"/>
            <a:ext cx="11769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0"/>
          <p:cNvSpPr txBox="1"/>
          <p:nvPr/>
        </p:nvSpPr>
        <p:spPr>
          <a:xfrm>
            <a:off x="8441075" y="816125"/>
            <a:ext cx="7119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Page 9</a:t>
            </a:r>
            <a:endParaRPr b="1" sz="1000">
              <a:latin typeface="Proxima Nova"/>
              <a:ea typeface="Proxima Nova"/>
              <a:cs typeface="Proxima Nova"/>
              <a:sym typeface="Proxima Nova"/>
            </a:endParaRPr>
          </a:p>
        </p:txBody>
      </p:sp>
      <p:pic>
        <p:nvPicPr>
          <p:cNvPr id="1427" name="Google Shape;1427;p130"/>
          <p:cNvPicPr preferRelativeResize="0"/>
          <p:nvPr/>
        </p:nvPicPr>
        <p:blipFill>
          <a:blip r:embed="rId3">
            <a:alphaModFix/>
          </a:blip>
          <a:stretch>
            <a:fillRect/>
          </a:stretch>
        </p:blipFill>
        <p:spPr>
          <a:xfrm>
            <a:off x="8105260" y="916174"/>
            <a:ext cx="335813" cy="3288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13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Understanding Your Resources</a:t>
            </a:r>
            <a:endParaRPr/>
          </a:p>
        </p:txBody>
      </p:sp>
      <p:sp>
        <p:nvSpPr>
          <p:cNvPr id="1433" name="Google Shape;1433;p131"/>
          <p:cNvSpPr/>
          <p:nvPr/>
        </p:nvSpPr>
        <p:spPr>
          <a:xfrm>
            <a:off x="457200" y="1669600"/>
            <a:ext cx="1815000" cy="1610700"/>
          </a:xfrm>
          <a:prstGeom prst="wedgeRoundRectCallout">
            <a:avLst>
              <a:gd fmla="val -20833" name="adj1"/>
              <a:gd fmla="val 62500" name="adj2"/>
              <a:gd fmla="val 0" name="adj3"/>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Do I have the people with the right skills to get the project done?</a:t>
            </a:r>
            <a:endParaRPr b="1">
              <a:solidFill>
                <a:srgbClr val="FFFFFF"/>
              </a:solidFill>
              <a:latin typeface="Proxima Nova"/>
              <a:ea typeface="Proxima Nova"/>
              <a:cs typeface="Proxima Nova"/>
              <a:sym typeface="Proxima Nova"/>
            </a:endParaRPr>
          </a:p>
        </p:txBody>
      </p:sp>
      <p:sp>
        <p:nvSpPr>
          <p:cNvPr id="1434" name="Google Shape;1434;p131"/>
          <p:cNvSpPr/>
          <p:nvPr/>
        </p:nvSpPr>
        <p:spPr>
          <a:xfrm>
            <a:off x="2531100" y="2451000"/>
            <a:ext cx="1815000" cy="1610700"/>
          </a:xfrm>
          <a:prstGeom prst="wedgeRoundRectCallout">
            <a:avLst>
              <a:gd fmla="val 20628" name="adj1"/>
              <a:gd fmla="val 64361"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Do I have enough people to get the project done in the</a:t>
            </a:r>
            <a:r>
              <a:rPr b="1" lang="en">
                <a:solidFill>
                  <a:srgbClr val="FFFFFF"/>
                </a:solidFill>
                <a:latin typeface="Proxima Nova"/>
                <a:ea typeface="Proxima Nova"/>
                <a:cs typeface="Proxima Nova"/>
                <a:sym typeface="Proxima Nova"/>
              </a:rPr>
              <a:t> planned time frame</a:t>
            </a:r>
            <a:r>
              <a:rPr b="1" lang="en">
                <a:solidFill>
                  <a:srgbClr val="FFFFFF"/>
                </a:solidFill>
                <a:latin typeface="Proxima Nova"/>
                <a:ea typeface="Proxima Nova"/>
                <a:cs typeface="Proxima Nova"/>
                <a:sym typeface="Proxima Nova"/>
              </a:rPr>
              <a:t>?</a:t>
            </a:r>
            <a:endParaRPr b="1">
              <a:solidFill>
                <a:srgbClr val="FFFFFF"/>
              </a:solidFill>
              <a:latin typeface="Proxima Nova"/>
              <a:ea typeface="Proxima Nova"/>
              <a:cs typeface="Proxima Nova"/>
              <a:sym typeface="Proxima Nova"/>
            </a:endParaRPr>
          </a:p>
        </p:txBody>
      </p:sp>
      <p:sp>
        <p:nvSpPr>
          <p:cNvPr id="1435" name="Google Shape;1435;p131"/>
          <p:cNvSpPr/>
          <p:nvPr/>
        </p:nvSpPr>
        <p:spPr>
          <a:xfrm>
            <a:off x="4797900" y="1618425"/>
            <a:ext cx="1815000" cy="1852500"/>
          </a:xfrm>
          <a:prstGeom prst="wedgeRoundRectCallout">
            <a:avLst>
              <a:gd fmla="val -20833" name="adj1"/>
              <a:gd fmla="val 62500"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Do I have the computing power I need </a:t>
            </a:r>
            <a:r>
              <a:rPr b="1" lang="en">
                <a:solidFill>
                  <a:srgbClr val="FFFFFF"/>
                </a:solidFill>
                <a:latin typeface="Proxima Nova"/>
                <a:ea typeface="Proxima Nova"/>
                <a:cs typeface="Proxima Nova"/>
                <a:sym typeface="Proxima Nova"/>
              </a:rPr>
              <a:t>on premises</a:t>
            </a:r>
            <a:r>
              <a:rPr b="1" lang="en">
                <a:solidFill>
                  <a:srgbClr val="FFFFFF"/>
                </a:solidFill>
                <a:latin typeface="Proxima Nova"/>
                <a:ea typeface="Proxima Nova"/>
                <a:cs typeface="Proxima Nova"/>
                <a:sym typeface="Proxima Nova"/>
              </a:rPr>
              <a:t>, or will I need to use the cloud?</a:t>
            </a:r>
            <a:endParaRPr b="1">
              <a:solidFill>
                <a:srgbClr val="FFFFFF"/>
              </a:solidFill>
              <a:latin typeface="Proxima Nova"/>
              <a:ea typeface="Proxima Nova"/>
              <a:cs typeface="Proxima Nova"/>
              <a:sym typeface="Proxima Nova"/>
            </a:endParaRPr>
          </a:p>
        </p:txBody>
      </p:sp>
      <p:sp>
        <p:nvSpPr>
          <p:cNvPr id="1436" name="Google Shape;1436;p131"/>
          <p:cNvSpPr/>
          <p:nvPr/>
        </p:nvSpPr>
        <p:spPr>
          <a:xfrm>
            <a:off x="6871800" y="2451000"/>
            <a:ext cx="1815000" cy="1610700"/>
          </a:xfrm>
          <a:prstGeom prst="wedgeRoundRectCallout">
            <a:avLst>
              <a:gd fmla="val 18913" name="adj1"/>
              <a:gd fmla="val 67147" name="adj2"/>
              <a:gd fmla="val 0" name="adj3"/>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Where is my data and how do I get it to where it needs to be?</a:t>
            </a:r>
            <a:endParaRPr b="1">
              <a:solidFill>
                <a:srgbClr val="FFFFFF"/>
              </a:solidFill>
              <a:latin typeface="Proxima Nova"/>
              <a:ea typeface="Proxima Nova"/>
              <a:cs typeface="Proxima Nova"/>
              <a:sym typeface="Proxima Nova"/>
            </a:endParaRPr>
          </a:p>
        </p:txBody>
      </p:sp>
      <p:cxnSp>
        <p:nvCxnSpPr>
          <p:cNvPr id="1437" name="Google Shape;1437;p131"/>
          <p:cNvCxnSpPr/>
          <p:nvPr/>
        </p:nvCxnSpPr>
        <p:spPr>
          <a:xfrm>
            <a:off x="4571988" y="1066775"/>
            <a:ext cx="0" cy="3460200"/>
          </a:xfrm>
          <a:prstGeom prst="straightConnector1">
            <a:avLst/>
          </a:prstGeom>
          <a:noFill/>
          <a:ln cap="flat" cmpd="sng" w="19050">
            <a:solidFill>
              <a:schemeClr val="accent6"/>
            </a:solidFill>
            <a:prstDash val="dash"/>
            <a:round/>
            <a:headEnd len="med" w="med" type="none"/>
            <a:tailEnd len="med" w="med" type="none"/>
          </a:ln>
        </p:spPr>
      </p:cxnSp>
      <p:sp>
        <p:nvSpPr>
          <p:cNvPr id="1438" name="Google Shape;1438;p131"/>
          <p:cNvSpPr txBox="1"/>
          <p:nvPr/>
        </p:nvSpPr>
        <p:spPr>
          <a:xfrm>
            <a:off x="914400" y="1066775"/>
            <a:ext cx="30648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People &amp; Talent</a:t>
            </a:r>
            <a:endParaRPr b="1" sz="1800">
              <a:latin typeface="Proxima Nova"/>
              <a:ea typeface="Proxima Nova"/>
              <a:cs typeface="Proxima Nova"/>
              <a:sym typeface="Proxima Nova"/>
            </a:endParaRPr>
          </a:p>
        </p:txBody>
      </p:sp>
      <p:sp>
        <p:nvSpPr>
          <p:cNvPr id="1439" name="Google Shape;1439;p131"/>
          <p:cNvSpPr txBox="1"/>
          <p:nvPr/>
        </p:nvSpPr>
        <p:spPr>
          <a:xfrm>
            <a:off x="5164800" y="1066775"/>
            <a:ext cx="3310500" cy="426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Technology &amp; Infrastructure</a:t>
            </a:r>
            <a:endParaRPr b="1" sz="1800">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sp>
        <p:nvSpPr>
          <p:cNvPr id="1444" name="Google Shape;1444;p13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People That Make ML Happen</a:t>
            </a:r>
            <a:endParaRPr/>
          </a:p>
        </p:txBody>
      </p:sp>
      <p:pic>
        <p:nvPicPr>
          <p:cNvPr id="1445" name="Google Shape;1445;p132"/>
          <p:cNvPicPr preferRelativeResize="0"/>
          <p:nvPr/>
        </p:nvPicPr>
        <p:blipFill rotWithShape="1">
          <a:blip r:embed="rId3">
            <a:alphaModFix/>
          </a:blip>
          <a:srcRect b="0" l="32389" r="32385" t="0"/>
          <a:stretch/>
        </p:blipFill>
        <p:spPr>
          <a:xfrm>
            <a:off x="6702509" y="1292700"/>
            <a:ext cx="866727" cy="2460577"/>
          </a:xfrm>
          <a:prstGeom prst="rect">
            <a:avLst/>
          </a:prstGeom>
          <a:noFill/>
          <a:ln>
            <a:noFill/>
          </a:ln>
        </p:spPr>
      </p:pic>
      <p:pic>
        <p:nvPicPr>
          <p:cNvPr id="1446" name="Google Shape;1446;p132"/>
          <p:cNvPicPr preferRelativeResize="0"/>
          <p:nvPr/>
        </p:nvPicPr>
        <p:blipFill rotWithShape="1">
          <a:blip r:embed="rId4">
            <a:alphaModFix/>
          </a:blip>
          <a:srcRect b="0" l="32511" r="32507" t="0"/>
          <a:stretch/>
        </p:blipFill>
        <p:spPr>
          <a:xfrm>
            <a:off x="3139942" y="1279650"/>
            <a:ext cx="860725" cy="2460574"/>
          </a:xfrm>
          <a:prstGeom prst="rect">
            <a:avLst/>
          </a:prstGeom>
          <a:noFill/>
          <a:ln>
            <a:noFill/>
          </a:ln>
        </p:spPr>
      </p:pic>
      <p:pic>
        <p:nvPicPr>
          <p:cNvPr id="1447" name="Google Shape;1447;p132"/>
          <p:cNvPicPr preferRelativeResize="0"/>
          <p:nvPr/>
        </p:nvPicPr>
        <p:blipFill rotWithShape="1">
          <a:blip r:embed="rId5">
            <a:alphaModFix/>
          </a:blip>
          <a:srcRect b="0" l="30965" r="30965" t="0"/>
          <a:stretch/>
        </p:blipFill>
        <p:spPr>
          <a:xfrm>
            <a:off x="1371336" y="1312925"/>
            <a:ext cx="921323" cy="2420123"/>
          </a:xfrm>
          <a:prstGeom prst="rect">
            <a:avLst/>
          </a:prstGeom>
          <a:noFill/>
          <a:ln>
            <a:noFill/>
          </a:ln>
        </p:spPr>
      </p:pic>
      <p:pic>
        <p:nvPicPr>
          <p:cNvPr id="1448" name="Google Shape;1448;p132"/>
          <p:cNvPicPr preferRelativeResize="0"/>
          <p:nvPr/>
        </p:nvPicPr>
        <p:blipFill rotWithShape="1">
          <a:blip r:embed="rId6">
            <a:alphaModFix/>
          </a:blip>
          <a:srcRect b="0" l="29189" r="29189" t="0"/>
          <a:stretch/>
        </p:blipFill>
        <p:spPr>
          <a:xfrm>
            <a:off x="4847948" y="1312925"/>
            <a:ext cx="1007301" cy="2420125"/>
          </a:xfrm>
          <a:prstGeom prst="rect">
            <a:avLst/>
          </a:prstGeom>
          <a:noFill/>
          <a:ln>
            <a:noFill/>
          </a:ln>
        </p:spPr>
      </p:pic>
      <p:sp>
        <p:nvSpPr>
          <p:cNvPr id="1449" name="Google Shape;1449;p132"/>
          <p:cNvSpPr txBox="1"/>
          <p:nvPr/>
        </p:nvSpPr>
        <p:spPr>
          <a:xfrm>
            <a:off x="1119173" y="3800925"/>
            <a:ext cx="1382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Data Scientist</a:t>
            </a:r>
            <a:endParaRPr b="1" sz="1600">
              <a:latin typeface="Proxima Nova"/>
              <a:ea typeface="Proxima Nova"/>
              <a:cs typeface="Proxima Nova"/>
              <a:sym typeface="Proxima Nova"/>
            </a:endParaRPr>
          </a:p>
        </p:txBody>
      </p:sp>
      <p:sp>
        <p:nvSpPr>
          <p:cNvPr id="1450" name="Google Shape;1450;p132"/>
          <p:cNvSpPr txBox="1"/>
          <p:nvPr/>
        </p:nvSpPr>
        <p:spPr>
          <a:xfrm>
            <a:off x="2857485" y="3800925"/>
            <a:ext cx="1382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Data Engineer</a:t>
            </a:r>
            <a:endParaRPr b="1" sz="1600">
              <a:latin typeface="Proxima Nova"/>
              <a:ea typeface="Proxima Nova"/>
              <a:cs typeface="Proxima Nova"/>
              <a:sym typeface="Proxima Nova"/>
            </a:endParaRPr>
          </a:p>
        </p:txBody>
      </p:sp>
      <p:sp>
        <p:nvSpPr>
          <p:cNvPr id="1451" name="Google Shape;1451;p132"/>
          <p:cNvSpPr txBox="1"/>
          <p:nvPr/>
        </p:nvSpPr>
        <p:spPr>
          <a:xfrm>
            <a:off x="4638773" y="3800925"/>
            <a:ext cx="1382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Machine Learning Engineer</a:t>
            </a:r>
            <a:endParaRPr b="1" sz="1600">
              <a:latin typeface="Proxima Nova"/>
              <a:ea typeface="Proxima Nova"/>
              <a:cs typeface="Proxima Nova"/>
              <a:sym typeface="Proxima Nova"/>
            </a:endParaRPr>
          </a:p>
        </p:txBody>
      </p:sp>
      <p:sp>
        <p:nvSpPr>
          <p:cNvPr id="1452" name="Google Shape;1452;p132"/>
          <p:cNvSpPr txBox="1"/>
          <p:nvPr/>
        </p:nvSpPr>
        <p:spPr>
          <a:xfrm>
            <a:off x="6420073" y="3800925"/>
            <a:ext cx="1382700" cy="3510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DevOps Engineer</a:t>
            </a:r>
            <a:endParaRPr b="1" sz="1600">
              <a:latin typeface="Proxima Nova"/>
              <a:ea typeface="Proxima Nova"/>
              <a:cs typeface="Proxima Nova"/>
              <a:sym typeface="Proxima Nova"/>
            </a:endParaRPr>
          </a:p>
        </p:txBody>
      </p:sp>
      <p:grpSp>
        <p:nvGrpSpPr>
          <p:cNvPr id="1453" name="Google Shape;1453;p132"/>
          <p:cNvGrpSpPr/>
          <p:nvPr/>
        </p:nvGrpSpPr>
        <p:grpSpPr>
          <a:xfrm>
            <a:off x="8184750" y="3200"/>
            <a:ext cx="1004100" cy="927000"/>
            <a:chOff x="827975" y="3279475"/>
            <a:chExt cx="1004100" cy="927000"/>
          </a:xfrm>
        </p:grpSpPr>
        <p:sp>
          <p:nvSpPr>
            <p:cNvPr id="1454" name="Google Shape;1454;p132"/>
            <p:cNvSpPr/>
            <p:nvPr/>
          </p:nvSpPr>
          <p:spPr>
            <a:xfrm>
              <a:off x="866525" y="3279475"/>
              <a:ext cx="927000" cy="927000"/>
            </a:xfrm>
            <a:prstGeom prst="ellipse">
              <a:avLst/>
            </a:prstGeom>
            <a:solidFill>
              <a:srgbClr val="FFDB00"/>
            </a:solidFill>
            <a:ln cap="flat" cmpd="sng" w="76200">
              <a:solidFill>
                <a:srgbClr val="00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
                <a:latin typeface="Proxima Nova"/>
                <a:ea typeface="Proxima Nova"/>
                <a:cs typeface="Proxima Nova"/>
                <a:sym typeface="Proxima Nova"/>
              </a:endParaRPr>
            </a:p>
          </p:txBody>
        </p:sp>
        <p:sp>
          <p:nvSpPr>
            <p:cNvPr id="1455" name="Google Shape;1455;p132"/>
            <p:cNvSpPr txBox="1"/>
            <p:nvPr/>
          </p:nvSpPr>
          <p:spPr>
            <a:xfrm>
              <a:off x="827975" y="3556225"/>
              <a:ext cx="1004100" cy="37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000000"/>
                  </a:solidFill>
                  <a:latin typeface="Proxima Nova"/>
                  <a:ea typeface="Proxima Nova"/>
                  <a:cs typeface="Proxima Nova"/>
                  <a:sym typeface="Proxima Nova"/>
                </a:rPr>
                <a:t>Customize </a:t>
              </a:r>
              <a:r>
                <a:rPr b="1" lang="en" sz="1000">
                  <a:latin typeface="Proxima Nova"/>
                  <a:ea typeface="Proxima Nova"/>
                  <a:cs typeface="Proxima Nova"/>
                  <a:sym typeface="Proxima Nova"/>
                </a:rPr>
                <a:t>i</a:t>
              </a:r>
              <a:r>
                <a:rPr b="1" lang="en" sz="1000">
                  <a:solidFill>
                    <a:srgbClr val="000000"/>
                  </a:solidFill>
                  <a:latin typeface="Proxima Nova"/>
                  <a:ea typeface="Proxima Nova"/>
                  <a:cs typeface="Proxima Nova"/>
                  <a:sym typeface="Proxima Nova"/>
                </a:rPr>
                <a:t>t!</a:t>
              </a:r>
              <a:endParaRPr b="1" sz="1000">
                <a:solidFill>
                  <a:srgbClr val="000000"/>
                </a:solidFill>
                <a:latin typeface="Proxima Nova"/>
                <a:ea typeface="Proxima Nova"/>
                <a:cs typeface="Proxima Nova"/>
                <a:sym typeface="Proxima Nova"/>
              </a:endParaRPr>
            </a:p>
          </p:txBody>
        </p:sp>
      </p:gr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1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 vs. Buy</a:t>
            </a:r>
            <a:endParaRPr/>
          </a:p>
        </p:txBody>
      </p:sp>
      <p:sp>
        <p:nvSpPr>
          <p:cNvPr id="1461" name="Google Shape;1461;p133"/>
          <p:cNvSpPr txBox="1"/>
          <p:nvPr/>
        </p:nvSpPr>
        <p:spPr>
          <a:xfrm>
            <a:off x="993475" y="3668250"/>
            <a:ext cx="1311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Fast </a:t>
            </a:r>
            <a:endParaRPr b="1">
              <a:latin typeface="Proxima Nova"/>
              <a:ea typeface="Proxima Nova"/>
              <a:cs typeface="Proxima Nova"/>
              <a:sym typeface="Proxima Nova"/>
            </a:endParaRPr>
          </a:p>
        </p:txBody>
      </p:sp>
      <p:sp>
        <p:nvSpPr>
          <p:cNvPr id="1462" name="Google Shape;1462;p133"/>
          <p:cNvSpPr txBox="1"/>
          <p:nvPr/>
        </p:nvSpPr>
        <p:spPr>
          <a:xfrm>
            <a:off x="3844975" y="1217238"/>
            <a:ext cx="1578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ML</a:t>
            </a:r>
            <a:r>
              <a:rPr b="1" lang="en">
                <a:latin typeface="Proxima Nova"/>
                <a:ea typeface="Proxima Nova"/>
                <a:cs typeface="Proxima Nova"/>
                <a:sym typeface="Proxima Nova"/>
              </a:rPr>
              <a:t> Accelerators</a:t>
            </a:r>
            <a:endParaRPr b="1">
              <a:latin typeface="Proxima Nova"/>
              <a:ea typeface="Proxima Nova"/>
              <a:cs typeface="Proxima Nova"/>
              <a:sym typeface="Proxima Nova"/>
            </a:endParaRPr>
          </a:p>
        </p:txBody>
      </p:sp>
      <p:sp>
        <p:nvSpPr>
          <p:cNvPr id="1463" name="Google Shape;1463;p133"/>
          <p:cNvSpPr txBox="1"/>
          <p:nvPr/>
        </p:nvSpPr>
        <p:spPr>
          <a:xfrm>
            <a:off x="6706025" y="1217238"/>
            <a:ext cx="1578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Custom ML</a:t>
            </a:r>
            <a:endParaRPr b="1">
              <a:latin typeface="Proxima Nova"/>
              <a:ea typeface="Proxima Nova"/>
              <a:cs typeface="Proxima Nova"/>
              <a:sym typeface="Proxima Nova"/>
            </a:endParaRPr>
          </a:p>
        </p:txBody>
      </p:sp>
      <p:cxnSp>
        <p:nvCxnSpPr>
          <p:cNvPr id="1464" name="Google Shape;1464;p133"/>
          <p:cNvCxnSpPr>
            <a:stCxn id="1461" idx="3"/>
            <a:endCxn id="1465" idx="1"/>
          </p:cNvCxnSpPr>
          <p:nvPr/>
        </p:nvCxnSpPr>
        <p:spPr>
          <a:xfrm>
            <a:off x="2304475" y="3865050"/>
            <a:ext cx="4659000" cy="0"/>
          </a:xfrm>
          <a:prstGeom prst="straightConnector1">
            <a:avLst/>
          </a:prstGeom>
          <a:noFill/>
          <a:ln cap="flat" cmpd="sng" w="28575">
            <a:solidFill>
              <a:srgbClr val="000000"/>
            </a:solidFill>
            <a:prstDash val="solid"/>
            <a:round/>
            <a:headEnd len="med" w="med" type="triangle"/>
            <a:tailEnd len="med" w="med" type="triangle"/>
          </a:ln>
        </p:spPr>
      </p:cxnSp>
      <p:sp>
        <p:nvSpPr>
          <p:cNvPr id="1466" name="Google Shape;1466;p133"/>
          <p:cNvSpPr txBox="1"/>
          <p:nvPr/>
        </p:nvSpPr>
        <p:spPr>
          <a:xfrm>
            <a:off x="859975" y="1217238"/>
            <a:ext cx="15780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SaaS ML</a:t>
            </a:r>
            <a:endParaRPr b="1">
              <a:latin typeface="Proxima Nova"/>
              <a:ea typeface="Proxima Nova"/>
              <a:cs typeface="Proxima Nova"/>
              <a:sym typeface="Proxima Nova"/>
            </a:endParaRPr>
          </a:p>
        </p:txBody>
      </p:sp>
      <p:sp>
        <p:nvSpPr>
          <p:cNvPr id="1465" name="Google Shape;1465;p133"/>
          <p:cNvSpPr txBox="1"/>
          <p:nvPr/>
        </p:nvSpPr>
        <p:spPr>
          <a:xfrm>
            <a:off x="6963425" y="3668250"/>
            <a:ext cx="10632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Flexible</a:t>
            </a:r>
            <a:endParaRPr b="1">
              <a:latin typeface="Proxima Nova"/>
              <a:ea typeface="Proxima Nova"/>
              <a:cs typeface="Proxima Nova"/>
              <a:sym typeface="Proxima Nova"/>
            </a:endParaRPr>
          </a:p>
        </p:txBody>
      </p:sp>
      <p:pic>
        <p:nvPicPr>
          <p:cNvPr id="1467" name="Google Shape;1467;p133"/>
          <p:cNvPicPr preferRelativeResize="0"/>
          <p:nvPr/>
        </p:nvPicPr>
        <p:blipFill>
          <a:blip r:embed="rId3">
            <a:alphaModFix/>
          </a:blip>
          <a:stretch>
            <a:fillRect/>
          </a:stretch>
        </p:blipFill>
        <p:spPr>
          <a:xfrm>
            <a:off x="674275" y="1601663"/>
            <a:ext cx="1949400" cy="1949400"/>
          </a:xfrm>
          <a:prstGeom prst="rect">
            <a:avLst/>
          </a:prstGeom>
          <a:noFill/>
          <a:ln>
            <a:noFill/>
          </a:ln>
        </p:spPr>
      </p:pic>
      <p:pic>
        <p:nvPicPr>
          <p:cNvPr id="1468" name="Google Shape;1468;p133"/>
          <p:cNvPicPr preferRelativeResize="0"/>
          <p:nvPr/>
        </p:nvPicPr>
        <p:blipFill rotWithShape="1">
          <a:blip r:embed="rId4">
            <a:alphaModFix/>
          </a:blip>
          <a:srcRect b="0" l="16094" r="27766" t="0"/>
          <a:stretch/>
        </p:blipFill>
        <p:spPr>
          <a:xfrm>
            <a:off x="3597300" y="1601675"/>
            <a:ext cx="1949400" cy="1949400"/>
          </a:xfrm>
          <a:prstGeom prst="rect">
            <a:avLst/>
          </a:prstGeom>
          <a:noFill/>
          <a:ln>
            <a:noFill/>
          </a:ln>
        </p:spPr>
      </p:pic>
      <p:pic>
        <p:nvPicPr>
          <p:cNvPr id="1469" name="Google Shape;1469;p133"/>
          <p:cNvPicPr preferRelativeResize="0"/>
          <p:nvPr/>
        </p:nvPicPr>
        <p:blipFill>
          <a:blip r:embed="rId5">
            <a:alphaModFix/>
          </a:blip>
          <a:stretch>
            <a:fillRect/>
          </a:stretch>
        </p:blipFill>
        <p:spPr>
          <a:xfrm>
            <a:off x="6520326" y="1601663"/>
            <a:ext cx="1949400" cy="19494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1473" name="Shape 1473"/>
        <p:cNvGrpSpPr/>
        <p:nvPr/>
      </p:nvGrpSpPr>
      <p:grpSpPr>
        <a:xfrm>
          <a:off x="0" y="0"/>
          <a:ext cx="0" cy="0"/>
          <a:chOff x="0" y="0"/>
          <a:chExt cx="0" cy="0"/>
        </a:xfrm>
      </p:grpSpPr>
      <p:sp>
        <p:nvSpPr>
          <p:cNvPr id="1474" name="Google Shape;1474;p1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75" name="Google Shape;1475;p134"/>
          <p:cNvSpPr txBox="1"/>
          <p:nvPr/>
        </p:nvSpPr>
        <p:spPr>
          <a:xfrm>
            <a:off x="1570050" y="1322475"/>
            <a:ext cx="6003900" cy="1077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2400">
                <a:latin typeface="Proxima Nova"/>
                <a:ea typeface="Proxima Nova"/>
                <a:cs typeface="Proxima Nova"/>
                <a:sym typeface="Proxima Nova"/>
              </a:rPr>
              <a:t>Which resource challenge is more pressing for your organization?</a:t>
            </a:r>
            <a:endParaRPr b="1" sz="2400">
              <a:latin typeface="Proxima Nova"/>
              <a:ea typeface="Proxima Nova"/>
              <a:cs typeface="Proxima Nova"/>
              <a:sym typeface="Proxima Nova"/>
            </a:endParaRPr>
          </a:p>
        </p:txBody>
      </p:sp>
      <p:sp>
        <p:nvSpPr>
          <p:cNvPr id="1476" name="Google Shape;1476;p134"/>
          <p:cNvSpPr txBox="1"/>
          <p:nvPr/>
        </p:nvSpPr>
        <p:spPr>
          <a:xfrm>
            <a:off x="433750" y="3161575"/>
            <a:ext cx="1843500" cy="42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People </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&amp; talent</a:t>
            </a:r>
            <a:endParaRPr b="1" sz="1600">
              <a:latin typeface="Proxima Nova"/>
              <a:ea typeface="Proxima Nova"/>
              <a:cs typeface="Proxima Nova"/>
              <a:sym typeface="Proxima Nova"/>
            </a:endParaRPr>
          </a:p>
        </p:txBody>
      </p:sp>
      <p:sp>
        <p:nvSpPr>
          <p:cNvPr id="1477" name="Google Shape;1477;p134"/>
          <p:cNvSpPr txBox="1"/>
          <p:nvPr/>
        </p:nvSpPr>
        <p:spPr>
          <a:xfrm>
            <a:off x="6709500" y="3161575"/>
            <a:ext cx="1843500" cy="42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Technology &amp; infrastructure</a:t>
            </a:r>
            <a:endParaRPr b="1" sz="1600">
              <a:latin typeface="Proxima Nova"/>
              <a:ea typeface="Proxima Nova"/>
              <a:cs typeface="Proxima Nova"/>
              <a:sym typeface="Proxima Nova"/>
            </a:endParaRPr>
          </a:p>
        </p:txBody>
      </p:sp>
      <p:sp>
        <p:nvSpPr>
          <p:cNvPr id="1478" name="Google Shape;1478;p13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Do You Stand?</a:t>
            </a:r>
            <a:endParaRPr/>
          </a:p>
        </p:txBody>
      </p:sp>
      <p:grpSp>
        <p:nvGrpSpPr>
          <p:cNvPr id="1479" name="Google Shape;1479;p134"/>
          <p:cNvGrpSpPr/>
          <p:nvPr/>
        </p:nvGrpSpPr>
        <p:grpSpPr>
          <a:xfrm>
            <a:off x="1377010" y="2999000"/>
            <a:ext cx="6390000" cy="0"/>
            <a:chOff x="1377010" y="2853000"/>
            <a:chExt cx="6390000" cy="0"/>
          </a:xfrm>
        </p:grpSpPr>
        <p:cxnSp>
          <p:nvCxnSpPr>
            <p:cNvPr id="1480" name="Google Shape;1480;p134"/>
            <p:cNvCxnSpPr/>
            <p:nvPr/>
          </p:nvCxnSpPr>
          <p:spPr>
            <a:xfrm>
              <a:off x="4572010" y="2853000"/>
              <a:ext cx="3195000" cy="0"/>
            </a:xfrm>
            <a:prstGeom prst="straightConnector1">
              <a:avLst/>
            </a:prstGeom>
            <a:noFill/>
            <a:ln cap="flat" cmpd="sng" w="38100">
              <a:solidFill>
                <a:schemeClr val="lt2"/>
              </a:solidFill>
              <a:prstDash val="solid"/>
              <a:round/>
              <a:headEnd len="med" w="med" type="none"/>
              <a:tailEnd len="med" w="med" type="oval"/>
            </a:ln>
          </p:spPr>
        </p:cxnSp>
        <p:cxnSp>
          <p:nvCxnSpPr>
            <p:cNvPr id="1481" name="Google Shape;1481;p134"/>
            <p:cNvCxnSpPr/>
            <p:nvPr/>
          </p:nvCxnSpPr>
          <p:spPr>
            <a:xfrm>
              <a:off x="1377010" y="2853000"/>
              <a:ext cx="3195000" cy="0"/>
            </a:xfrm>
            <a:prstGeom prst="straightConnector1">
              <a:avLst/>
            </a:prstGeom>
            <a:noFill/>
            <a:ln cap="flat" cmpd="sng" w="38100">
              <a:solidFill>
                <a:schemeClr val="lt2"/>
              </a:solidFill>
              <a:prstDash val="solid"/>
              <a:round/>
              <a:headEnd len="med" w="med" type="oval"/>
              <a:tailEnd len="med" w="med" type="oval"/>
            </a:ln>
          </p:spPr>
        </p:cxnSp>
      </p:grpSp>
      <p:sp>
        <p:nvSpPr>
          <p:cNvPr id="1482" name="Google Shape;1482;p134"/>
          <p:cNvSpPr txBox="1"/>
          <p:nvPr/>
        </p:nvSpPr>
        <p:spPr>
          <a:xfrm>
            <a:off x="3870275" y="3161575"/>
            <a:ext cx="1246200" cy="423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A bit </a:t>
            </a:r>
            <a:br>
              <a:rPr b="1" lang="en" sz="1600">
                <a:latin typeface="Proxima Nova"/>
                <a:ea typeface="Proxima Nova"/>
                <a:cs typeface="Proxima Nova"/>
                <a:sym typeface="Proxima Nova"/>
              </a:rPr>
            </a:br>
            <a:r>
              <a:rPr b="1" lang="en" sz="1600">
                <a:latin typeface="Proxima Nova"/>
                <a:ea typeface="Proxima Nova"/>
                <a:cs typeface="Proxima Nova"/>
                <a:sym typeface="Proxima Nova"/>
              </a:rPr>
              <a:t>of both</a:t>
            </a:r>
            <a:endParaRPr b="1" sz="16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